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78" r:id="rId4"/>
    <p:sldId id="257" r:id="rId5"/>
    <p:sldId id="258" r:id="rId6"/>
    <p:sldId id="259" r:id="rId7"/>
    <p:sldId id="280" r:id="rId8"/>
    <p:sldId id="281" r:id="rId9"/>
    <p:sldId id="261" r:id="rId10"/>
    <p:sldId id="262" r:id="rId11"/>
    <p:sldId id="263" r:id="rId12"/>
    <p:sldId id="264" r:id="rId13"/>
    <p:sldId id="265" r:id="rId14"/>
    <p:sldId id="266" r:id="rId15"/>
    <p:sldId id="279" r:id="rId16"/>
    <p:sldId id="267" r:id="rId17"/>
    <p:sldId id="268" r:id="rId18"/>
    <p:sldId id="269" r:id="rId19"/>
    <p:sldId id="270" r:id="rId20"/>
    <p:sldId id="271" r:id="rId21"/>
    <p:sldId id="272" r:id="rId22"/>
    <p:sldId id="273" r:id="rId23"/>
    <p:sldId id="275" r:id="rId24"/>
    <p:sldId id="274" r:id="rId25"/>
    <p:sldId id="277" r:id="rId26"/>
    <p:sldId id="27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7/7/2012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7/7/2012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7/7/2012</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7/7/2012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7/7/2012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7/7/2012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normAutofit fontScale="90000"/>
          </a:bodyPr>
          <a:lstStyle/>
          <a:p>
            <a:pPr algn="ctr"/>
            <a:r>
              <a:rPr lang="en-US" dirty="0" smtClean="0">
                <a:solidFill>
                  <a:schemeClr val="accent6">
                    <a:lumMod val="50000"/>
                  </a:schemeClr>
                </a:solidFill>
                <a:latin typeface="+mn-lt"/>
              </a:rPr>
              <a:t>Welcome to the Foodservice Industry!</a:t>
            </a:r>
            <a:endParaRPr lang="en-US" dirty="0">
              <a:solidFill>
                <a:schemeClr val="accent6">
                  <a:lumMod val="50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2743200" y="1935480"/>
            <a:ext cx="5943600" cy="4389120"/>
          </a:xfrm>
        </p:spPr>
        <p:txBody>
          <a:bodyPr>
            <a:normAutofit fontScale="92500" lnSpcReduction="10000"/>
          </a:bodyPr>
          <a:lstStyle/>
          <a:p>
            <a:r>
              <a:rPr lang="en-US" i="1" dirty="0" smtClean="0">
                <a:cs typeface="Arial" charset="0"/>
              </a:rPr>
              <a:t>The Industrial Revolution:</a:t>
            </a:r>
          </a:p>
          <a:p>
            <a:pPr lvl="1"/>
            <a:r>
              <a:rPr lang="en-US" sz="2100" dirty="0" smtClean="0">
                <a:cs typeface="Arial" charset="0"/>
              </a:rPr>
              <a:t>During the Industrial Revolution, people moved to the city to find work in the growing number of factories to earn a better living.</a:t>
            </a:r>
          </a:p>
          <a:p>
            <a:pPr lvl="1"/>
            <a:r>
              <a:rPr lang="en-US" sz="2100" dirty="0" smtClean="0">
                <a:cs typeface="Arial" charset="0"/>
              </a:rPr>
              <a:t>People needed to live close enough to the factory to walk to work, go home for lunch, and leave again for dinner.</a:t>
            </a:r>
          </a:p>
          <a:p>
            <a:pPr lvl="1"/>
            <a:r>
              <a:rPr lang="en-US" sz="2100" dirty="0" smtClean="0">
                <a:cs typeface="Arial" charset="0"/>
              </a:rPr>
              <a:t>As cities became business hubs, dining and lodging establishments opened up to serve the needs of workers </a:t>
            </a:r>
            <a:br>
              <a:rPr lang="en-US" sz="2100" dirty="0" smtClean="0">
                <a:cs typeface="Arial" charset="0"/>
              </a:rPr>
            </a:br>
            <a:r>
              <a:rPr lang="en-US" sz="2100" dirty="0" smtClean="0">
                <a:cs typeface="Arial" charset="0"/>
              </a:rPr>
              <a:t>and employers.</a:t>
            </a:r>
          </a:p>
          <a:p>
            <a:pPr lvl="1"/>
            <a:r>
              <a:rPr lang="en-US" sz="2100" dirty="0" smtClean="0">
                <a:cs typeface="Arial" charset="0"/>
              </a:rPr>
              <a:t>With the invention of the railroad in 1825, inns, taverns, and foodservice facilities located near railway stations began to grow.</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2895600"/>
            <a:ext cx="1981200" cy="2501132"/>
          </a:xfrm>
          <a:prstGeom prst="rect">
            <a:avLst/>
          </a:prstGeom>
          <a:noFill/>
          <a:ln w="38100" cap="sq">
            <a:solidFill>
              <a:schemeClr val="bg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457200" y="1935480"/>
            <a:ext cx="5105400" cy="4389120"/>
          </a:xfrm>
        </p:spPr>
        <p:txBody>
          <a:bodyPr>
            <a:normAutofit fontScale="85000" lnSpcReduction="20000"/>
          </a:bodyPr>
          <a:lstStyle/>
          <a:p>
            <a:pPr>
              <a:buFont typeface="Wingdings" pitchFamily="2" charset="2"/>
              <a:buChar char="§"/>
              <a:defRPr/>
            </a:pPr>
            <a:r>
              <a:rPr lang="en-US" i="1" dirty="0" smtClean="0"/>
              <a:t>The Gilded Age:</a:t>
            </a:r>
          </a:p>
          <a:p>
            <a:pPr lvl="1">
              <a:buFont typeface="Wingdings" pitchFamily="2" charset="2"/>
              <a:buChar char="§"/>
              <a:defRPr/>
            </a:pPr>
            <a:r>
              <a:rPr lang="en-US" sz="2150" dirty="0" smtClean="0"/>
              <a:t>In the late nineteenth century, when high society dined out, they did so in style so that they could be seen in elegant surroundings.</a:t>
            </a:r>
          </a:p>
          <a:p>
            <a:pPr lvl="1">
              <a:buFont typeface="Wingdings" pitchFamily="2" charset="2"/>
              <a:buChar char="§"/>
              <a:defRPr/>
            </a:pPr>
            <a:r>
              <a:rPr lang="en-US" sz="2150" dirty="0" smtClean="0"/>
              <a:t>As a result of the California gold rush (1848–1855), people who hit the jackpot wanted to enjoy the fine dining that they knew existed in New York with their newfound wealth.</a:t>
            </a:r>
          </a:p>
          <a:p>
            <a:pPr lvl="1">
              <a:buFont typeface="Wingdings" pitchFamily="2" charset="2"/>
              <a:buChar char="§"/>
              <a:defRPr/>
            </a:pPr>
            <a:r>
              <a:rPr lang="en-US" sz="2150" dirty="0" smtClean="0"/>
              <a:t>For the thousands of less fortunate individuals, meeting the demand to feed them was nearly impossible. Clever restaurateurs developed the </a:t>
            </a:r>
            <a:r>
              <a:rPr lang="en-US" sz="2150" b="1" dirty="0" smtClean="0"/>
              <a:t>cafeteria</a:t>
            </a:r>
            <a:r>
              <a:rPr lang="en-US" sz="2150" dirty="0" smtClean="0"/>
              <a:t>, an assembly-line process of serving food quickly and cheaply without the need for servers.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15000" y="2895600"/>
            <a:ext cx="2794000" cy="2038747"/>
          </a:xfrm>
          <a:prstGeom prst="rect">
            <a:avLst/>
          </a:prstGeom>
          <a:noFill/>
          <a:ln w="38100" cap="sq">
            <a:solidFill>
              <a:schemeClr val="bg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3886200" y="1935480"/>
            <a:ext cx="4800600" cy="4389120"/>
          </a:xfrm>
        </p:spPr>
        <p:txBody>
          <a:bodyPr>
            <a:normAutofit fontScale="85000" lnSpcReduction="10000"/>
          </a:bodyPr>
          <a:lstStyle/>
          <a:p>
            <a:r>
              <a:rPr lang="en-US" i="1" dirty="0" smtClean="0">
                <a:cs typeface="Arial" charset="0"/>
              </a:rPr>
              <a:t>The Twentieth Century:</a:t>
            </a:r>
          </a:p>
          <a:p>
            <a:pPr lvl="1"/>
            <a:r>
              <a:rPr lang="en-US" sz="2200" dirty="0" smtClean="0">
                <a:cs typeface="Arial" charset="0"/>
              </a:rPr>
              <a:t>By the turn of the century, more people were working and therefore eating out more, especially for lunch.</a:t>
            </a:r>
          </a:p>
          <a:p>
            <a:pPr lvl="1"/>
            <a:r>
              <a:rPr lang="en-US" sz="2200" dirty="0" smtClean="0">
                <a:cs typeface="Arial" charset="0"/>
              </a:rPr>
              <a:t>During World War II in the 1940s, the lodging industry prospered as people traveled for war-related reasons. </a:t>
            </a:r>
          </a:p>
          <a:p>
            <a:pPr lvl="1"/>
            <a:r>
              <a:rPr lang="en-US" sz="2200" dirty="0" smtClean="0">
                <a:cs typeface="Arial" charset="0"/>
              </a:rPr>
              <a:t>After World War II, in the 1940s and 1950s, the quick-service restaurant segment of the industry grew quickly.</a:t>
            </a:r>
          </a:p>
          <a:p>
            <a:pPr lvl="1"/>
            <a:r>
              <a:rPr lang="en-US" sz="2200" dirty="0" smtClean="0">
                <a:cs typeface="Arial" charset="0"/>
              </a:rPr>
              <a:t>In the 1960s, commercial air travel became popular, and builders focused on land near airports as the next new place to situate hotels, motels, and foodservice facilities.</a:t>
            </a:r>
          </a:p>
          <a:p>
            <a:endParaRPr lang="en-US" dirty="0"/>
          </a:p>
        </p:txBody>
      </p:sp>
      <p:pic>
        <p:nvPicPr>
          <p:cNvPr id="4" name="Picture 12" descr="800px-Summit_diner_1024x658.jpg"/>
          <p:cNvPicPr>
            <a:picLocks noChangeAspect="1"/>
          </p:cNvPicPr>
          <p:nvPr/>
        </p:nvPicPr>
        <p:blipFill>
          <a:blip r:embed="rId2" cstate="print"/>
          <a:srcRect/>
          <a:stretch>
            <a:fillRect/>
          </a:stretch>
        </p:blipFill>
        <p:spPr bwMode="auto">
          <a:xfrm>
            <a:off x="533400" y="2819400"/>
            <a:ext cx="3324087" cy="2222500"/>
          </a:xfrm>
          <a:prstGeom prst="rect">
            <a:avLst/>
          </a:prstGeom>
          <a:noFill/>
          <a:ln w="38100" cap="sq">
            <a:solidFill>
              <a:schemeClr val="bg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457200" y="1935480"/>
            <a:ext cx="5562600" cy="4389120"/>
          </a:xfrm>
        </p:spPr>
        <p:txBody>
          <a:bodyPr>
            <a:normAutofit fontScale="92500" lnSpcReduction="10000"/>
          </a:bodyPr>
          <a:lstStyle/>
          <a:p>
            <a:r>
              <a:rPr lang="en-US" i="1" dirty="0" smtClean="0">
                <a:cs typeface="Arial" charset="0"/>
              </a:rPr>
              <a:t>The Twentieth Century (continued):</a:t>
            </a:r>
          </a:p>
          <a:p>
            <a:pPr lvl="1"/>
            <a:r>
              <a:rPr lang="en-US" sz="2200" dirty="0" smtClean="0">
                <a:cs typeface="Arial" charset="0"/>
              </a:rPr>
              <a:t>The rapid growth of national chains from the 1970s to today has changed the face of the restaurant and foodservice industry. “Eating out” became almost as commonplace as eating at home—not just for special occasions, but simply for convenience.</a:t>
            </a:r>
          </a:p>
          <a:p>
            <a:pPr lvl="1"/>
            <a:r>
              <a:rPr lang="en-US" sz="2200" dirty="0" smtClean="0">
                <a:cs typeface="Arial" charset="0"/>
              </a:rPr>
              <a:t>In the last few decades, lifestyles have moved steadily toward busier households that no longer have a dedicated daily food preparer. Large restaurant chains lead the way for full-service, casual dining chain restaurants, matching the growth in the quick-service sector.</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629400" y="2743200"/>
            <a:ext cx="1960782" cy="2500313"/>
          </a:xfrm>
          <a:prstGeom prst="rect">
            <a:avLst/>
          </a:prstGeom>
          <a:noFill/>
          <a:ln w="38100" cap="sq">
            <a:solidFill>
              <a:schemeClr val="bg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Types of Establishments</a:t>
            </a:r>
            <a:endParaRPr lang="en-US" dirty="0">
              <a:latin typeface="+mn-lt"/>
            </a:endParaRPr>
          </a:p>
        </p:txBody>
      </p:sp>
      <p:sp>
        <p:nvSpPr>
          <p:cNvPr id="3" name="Content Placeholder 2"/>
          <p:cNvSpPr>
            <a:spLocks noGrp="1"/>
          </p:cNvSpPr>
          <p:nvPr>
            <p:ph idx="1"/>
          </p:nvPr>
        </p:nvSpPr>
        <p:spPr/>
        <p:txBody>
          <a:bodyPr/>
          <a:lstStyle/>
          <a:p>
            <a:r>
              <a:rPr lang="en-US" sz="2000" b="1" dirty="0" smtClean="0">
                <a:cs typeface="Arial" charset="0"/>
              </a:rPr>
              <a:t>Restaurants</a:t>
            </a:r>
            <a:r>
              <a:rPr lang="en-US" sz="2000" dirty="0" smtClean="0">
                <a:cs typeface="Arial" charset="0"/>
              </a:rPr>
              <a:t> prepare and serve meals to customers. These types of business opportunities are available in restaurants.</a:t>
            </a:r>
          </a:p>
          <a:p>
            <a:pPr lvl="1"/>
            <a:r>
              <a:rPr lang="en-US" sz="1800" dirty="0" smtClean="0">
                <a:cs typeface="Arial" charset="0"/>
              </a:rPr>
              <a:t>Corporate restaurant groups</a:t>
            </a:r>
          </a:p>
          <a:p>
            <a:pPr lvl="1"/>
            <a:r>
              <a:rPr lang="en-US" sz="1800" dirty="0" smtClean="0">
                <a:cs typeface="Arial" charset="0"/>
              </a:rPr>
              <a:t>Chains</a:t>
            </a:r>
          </a:p>
          <a:p>
            <a:pPr lvl="1"/>
            <a:r>
              <a:rPr lang="en-US" sz="1800" dirty="0" smtClean="0">
                <a:cs typeface="Arial" charset="0"/>
              </a:rPr>
              <a:t>Franchisee/franchisor</a:t>
            </a:r>
          </a:p>
          <a:p>
            <a:pPr lvl="1"/>
            <a:r>
              <a:rPr lang="en-US" sz="1800" dirty="0" smtClean="0">
                <a:cs typeface="Arial" charset="0"/>
              </a:rPr>
              <a:t>Independents/entrepreneurs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648200" y="3124200"/>
            <a:ext cx="3755608" cy="2514600"/>
          </a:xfrm>
          <a:prstGeom prst="rect">
            <a:avLst/>
          </a:prstGeom>
          <a:noFill/>
          <a:ln w="38100" cap="sq">
            <a:solidFill>
              <a:schemeClr val="bg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latin typeface="+mn-lt"/>
              </a:rPr>
              <a:t>Restaurants</a:t>
            </a:r>
            <a:r>
              <a:rPr lang="en-US" dirty="0" smtClean="0"/>
              <a:t> </a:t>
            </a:r>
            <a:endParaRPr lang="en-US" dirty="0"/>
          </a:p>
        </p:txBody>
      </p:sp>
      <p:graphicFrame>
        <p:nvGraphicFramePr>
          <p:cNvPr id="4" name="Content Placeholder 3"/>
          <p:cNvGraphicFramePr>
            <a:graphicFrameLocks noGrp="1"/>
          </p:cNvGraphicFramePr>
          <p:nvPr>
            <p:ph idx="1"/>
          </p:nvPr>
        </p:nvGraphicFramePr>
        <p:xfrm>
          <a:off x="533400" y="1447800"/>
          <a:ext cx="7467600" cy="5171245"/>
        </p:xfrm>
        <a:graphic>
          <a:graphicData uri="http://schemas.openxmlformats.org/drawingml/2006/table">
            <a:tbl>
              <a:tblPr firstRow="1" bandRow="1">
                <a:tableStyleId>{5C22544A-7EE6-4342-B048-85BDC9FD1C3A}</a:tableStyleId>
              </a:tblPr>
              <a:tblGrid>
                <a:gridCol w="2740404"/>
                <a:gridCol w="2877424"/>
                <a:gridCol w="1849772"/>
              </a:tblGrid>
              <a:tr h="812605">
                <a:tc>
                  <a:txBody>
                    <a:bodyPr/>
                    <a:lstStyle/>
                    <a:p>
                      <a:r>
                        <a:rPr lang="en-US" sz="2000" u="sng" dirty="0" smtClean="0">
                          <a:solidFill>
                            <a:schemeClr val="accent6">
                              <a:lumMod val="50000"/>
                            </a:schemeClr>
                          </a:solidFill>
                          <a:effectLst/>
                        </a:rPr>
                        <a:t>Restaurant Segments</a:t>
                      </a:r>
                      <a:endParaRPr lang="en-US" sz="2000" u="sng" dirty="0">
                        <a:solidFill>
                          <a:schemeClr val="accent6">
                            <a:lumMod val="50000"/>
                          </a:schemeClr>
                        </a:solidFill>
                        <a:effectLst/>
                      </a:endParaRPr>
                    </a:p>
                  </a:txBody>
                  <a:tcPr>
                    <a:noFill/>
                  </a:tcPr>
                </a:tc>
                <a:tc>
                  <a:txBody>
                    <a:bodyPr/>
                    <a:lstStyle/>
                    <a:p>
                      <a:r>
                        <a:rPr lang="en-US" sz="2000" u="sng" dirty="0" smtClean="0">
                          <a:solidFill>
                            <a:schemeClr val="accent6">
                              <a:lumMod val="50000"/>
                            </a:schemeClr>
                          </a:solidFill>
                          <a:effectLst/>
                        </a:rPr>
                        <a:t>Services Offered</a:t>
                      </a:r>
                      <a:endParaRPr lang="en-US" sz="2000" u="sng" dirty="0">
                        <a:solidFill>
                          <a:schemeClr val="accent6">
                            <a:lumMod val="50000"/>
                          </a:schemeClr>
                        </a:solidFill>
                        <a:effectLst/>
                      </a:endParaRPr>
                    </a:p>
                  </a:txBody>
                  <a:tcPr>
                    <a:noFill/>
                  </a:tcPr>
                </a:tc>
                <a:tc>
                  <a:txBody>
                    <a:bodyPr/>
                    <a:lstStyle/>
                    <a:p>
                      <a:r>
                        <a:rPr lang="en-US" sz="2000" u="sng" dirty="0" smtClean="0">
                          <a:solidFill>
                            <a:schemeClr val="accent6">
                              <a:lumMod val="50000"/>
                            </a:schemeClr>
                          </a:solidFill>
                          <a:effectLst/>
                        </a:rPr>
                        <a:t>Average price</a:t>
                      </a:r>
                      <a:r>
                        <a:rPr lang="en-US" sz="2000" u="sng" baseline="0" dirty="0" smtClean="0">
                          <a:solidFill>
                            <a:schemeClr val="accent6">
                              <a:lumMod val="50000"/>
                            </a:schemeClr>
                          </a:solidFill>
                          <a:effectLst/>
                        </a:rPr>
                        <a:t> per person</a:t>
                      </a:r>
                      <a:endParaRPr lang="en-US" sz="2000" u="sng" dirty="0">
                        <a:solidFill>
                          <a:schemeClr val="accent6">
                            <a:lumMod val="50000"/>
                          </a:schemeClr>
                        </a:solidFill>
                        <a:effectLst/>
                      </a:endParaRPr>
                    </a:p>
                  </a:txBody>
                  <a:tcPr>
                    <a:noFill/>
                  </a:tcPr>
                </a:tc>
              </a:tr>
              <a:tr h="750906">
                <a:tc>
                  <a:txBody>
                    <a:bodyPr/>
                    <a:lstStyle/>
                    <a:p>
                      <a:r>
                        <a:rPr lang="en-US" sz="1600" dirty="0" smtClean="0">
                          <a:solidFill>
                            <a:schemeClr val="accent6">
                              <a:lumMod val="50000"/>
                            </a:schemeClr>
                          </a:solidFill>
                          <a:effectLst/>
                        </a:rPr>
                        <a:t>Family Dining Full- Service</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Serving staff takes order while patron is seated, patron pays after they eat.</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$10 or less</a:t>
                      </a:r>
                      <a:endParaRPr lang="en-US" sz="1600" dirty="0">
                        <a:solidFill>
                          <a:schemeClr val="accent6">
                            <a:lumMod val="50000"/>
                          </a:schemeClr>
                        </a:solidFill>
                        <a:effectLst/>
                      </a:endParaRPr>
                    </a:p>
                  </a:txBody>
                  <a:tcPr>
                    <a:noFill/>
                  </a:tcPr>
                </a:tc>
              </a:tr>
              <a:tr h="750906">
                <a:tc>
                  <a:txBody>
                    <a:bodyPr/>
                    <a:lstStyle/>
                    <a:p>
                      <a:r>
                        <a:rPr lang="en-US" sz="1600" dirty="0" smtClean="0">
                          <a:solidFill>
                            <a:schemeClr val="accent6">
                              <a:lumMod val="50000"/>
                            </a:schemeClr>
                          </a:solidFill>
                          <a:effectLst/>
                        </a:rPr>
                        <a:t>Casual Dining Full- Service</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Serving staff takes order while seated, patrons pay after they eat</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$10-$25 range</a:t>
                      </a:r>
                      <a:endParaRPr lang="en-US" sz="1600" dirty="0">
                        <a:solidFill>
                          <a:schemeClr val="accent6">
                            <a:lumMod val="50000"/>
                          </a:schemeClr>
                        </a:solidFill>
                        <a:effectLst/>
                      </a:endParaRPr>
                    </a:p>
                  </a:txBody>
                  <a:tcPr>
                    <a:noFill/>
                  </a:tcPr>
                </a:tc>
              </a:tr>
              <a:tr h="750906">
                <a:tc>
                  <a:txBody>
                    <a:bodyPr/>
                    <a:lstStyle/>
                    <a:p>
                      <a:r>
                        <a:rPr lang="en-US" sz="1600" dirty="0" smtClean="0">
                          <a:solidFill>
                            <a:schemeClr val="accent6">
                              <a:lumMod val="50000"/>
                            </a:schemeClr>
                          </a:solidFill>
                          <a:effectLst/>
                        </a:rPr>
                        <a:t>Fine Dining Full-Service</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Service provided at the table, order taken while seated, patrons pay after they eat</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$25 or more</a:t>
                      </a:r>
                      <a:endParaRPr lang="en-US" sz="1600" dirty="0">
                        <a:solidFill>
                          <a:schemeClr val="accent6">
                            <a:lumMod val="50000"/>
                          </a:schemeClr>
                        </a:solidFill>
                        <a:effectLst/>
                      </a:endParaRPr>
                    </a:p>
                  </a:txBody>
                  <a:tcPr>
                    <a:noFill/>
                  </a:tcPr>
                </a:tc>
              </a:tr>
              <a:tr h="711013">
                <a:tc>
                  <a:txBody>
                    <a:bodyPr/>
                    <a:lstStyle/>
                    <a:p>
                      <a:r>
                        <a:rPr lang="en-US" sz="1600" dirty="0" smtClean="0">
                          <a:solidFill>
                            <a:schemeClr val="accent6">
                              <a:lumMod val="50000"/>
                            </a:schemeClr>
                          </a:solidFill>
                          <a:effectLst/>
                        </a:rPr>
                        <a:t>Quick Service (fast food)</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Patrons order and pay before eating, can be eaten there, taken out or</a:t>
                      </a:r>
                      <a:r>
                        <a:rPr lang="en-US" sz="1600" baseline="0" dirty="0" smtClean="0">
                          <a:solidFill>
                            <a:schemeClr val="accent6">
                              <a:lumMod val="50000"/>
                            </a:schemeClr>
                          </a:solidFill>
                          <a:effectLst/>
                        </a:rPr>
                        <a:t> delivered quickly</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$3-$6 range</a:t>
                      </a:r>
                      <a:endParaRPr lang="en-US" sz="1600" dirty="0">
                        <a:solidFill>
                          <a:schemeClr val="accent6">
                            <a:lumMod val="50000"/>
                          </a:schemeClr>
                        </a:solidFill>
                        <a:effectLst/>
                      </a:endParaRPr>
                    </a:p>
                  </a:txBody>
                  <a:tcPr>
                    <a:noFill/>
                  </a:tcPr>
                </a:tc>
              </a:tr>
              <a:tr h="921683">
                <a:tc>
                  <a:txBody>
                    <a:bodyPr/>
                    <a:lstStyle/>
                    <a:p>
                      <a:r>
                        <a:rPr lang="en-US" sz="1600" dirty="0" smtClean="0">
                          <a:solidFill>
                            <a:schemeClr val="accent6">
                              <a:lumMod val="50000"/>
                            </a:schemeClr>
                          </a:solidFill>
                          <a:effectLst/>
                        </a:rPr>
                        <a:t>Quick Casual</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Reasonably fast, order</a:t>
                      </a:r>
                      <a:r>
                        <a:rPr lang="en-US" sz="1600" baseline="0" dirty="0" smtClean="0">
                          <a:solidFill>
                            <a:schemeClr val="accent6">
                              <a:lumMod val="50000"/>
                            </a:schemeClr>
                          </a:solidFill>
                          <a:effectLst/>
                        </a:rPr>
                        <a:t> and pay before sitting, nice atmosphere, more authentic then quick service</a:t>
                      </a:r>
                      <a:endParaRPr lang="en-US" sz="1600" dirty="0">
                        <a:solidFill>
                          <a:schemeClr val="accent6">
                            <a:lumMod val="50000"/>
                          </a:schemeClr>
                        </a:solidFill>
                        <a:effectLst/>
                      </a:endParaRPr>
                    </a:p>
                  </a:txBody>
                  <a:tcPr>
                    <a:noFill/>
                  </a:tcPr>
                </a:tc>
                <a:tc>
                  <a:txBody>
                    <a:bodyPr/>
                    <a:lstStyle/>
                    <a:p>
                      <a:r>
                        <a:rPr lang="en-US" sz="1600" dirty="0" smtClean="0">
                          <a:solidFill>
                            <a:schemeClr val="accent6">
                              <a:lumMod val="50000"/>
                            </a:schemeClr>
                          </a:solidFill>
                          <a:effectLst/>
                        </a:rPr>
                        <a:t>$7-$9</a:t>
                      </a:r>
                      <a:endParaRPr lang="en-US" sz="1600" dirty="0">
                        <a:solidFill>
                          <a:schemeClr val="accent6">
                            <a:lumMod val="50000"/>
                          </a:schemeClr>
                        </a:solidFill>
                        <a:effectLst/>
                      </a:endParaRPr>
                    </a:p>
                  </a:txBody>
                  <a:tcP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Catering</a:t>
            </a:r>
            <a:endParaRPr lang="en-US" dirty="0">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715000" y="2133600"/>
            <a:ext cx="2552700" cy="1701800"/>
          </a:xfrm>
          <a:prstGeom prst="rect">
            <a:avLst/>
          </a:prstGeom>
          <a:noFill/>
          <a:ln w="38100" cap="sq">
            <a:solidFill>
              <a:schemeClr val="bg1"/>
            </a:solidFill>
            <a:miter lim="800000"/>
            <a:headEnd/>
            <a:tailEnd/>
          </a:ln>
        </p:spPr>
      </p:pic>
      <p:sp>
        <p:nvSpPr>
          <p:cNvPr id="5" name="Rectangle 4"/>
          <p:cNvSpPr/>
          <p:nvPr/>
        </p:nvSpPr>
        <p:spPr>
          <a:xfrm>
            <a:off x="457200" y="2133600"/>
            <a:ext cx="4572000" cy="2308324"/>
          </a:xfrm>
          <a:prstGeom prst="rect">
            <a:avLst/>
          </a:prstGeom>
        </p:spPr>
        <p:txBody>
          <a:bodyPr wrap="square">
            <a:spAutoFit/>
          </a:bodyPr>
          <a:lstStyle/>
          <a:p>
            <a:r>
              <a:rPr lang="en-US" dirty="0" smtClean="0">
                <a:cs typeface="Arial" charset="0"/>
              </a:rPr>
              <a:t>Caterers provide foodservice for everything from special events in private homes to large-scale events such as golf tournaments, weddings, or corporate dinners</a:t>
            </a:r>
            <a:r>
              <a:rPr lang="en-US" dirty="0" smtClean="0">
                <a:cs typeface="Arial" charset="0"/>
              </a:rPr>
              <a:t>.</a:t>
            </a:r>
          </a:p>
          <a:p>
            <a:endParaRPr lang="en-US" dirty="0" smtClean="0">
              <a:cs typeface="Arial" charset="0"/>
            </a:endParaRPr>
          </a:p>
          <a:p>
            <a:r>
              <a:rPr lang="en-US" dirty="0" smtClean="0">
                <a:cs typeface="Arial" charset="0"/>
              </a:rPr>
              <a:t>Caterers can be found in catering departments within hotels, independent catering companies, and restaurants.</a:t>
            </a:r>
            <a:endParaRPr lang="en-US" sz="1600" dirty="0" smtClean="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Retail &amp; Stadiums</a:t>
            </a:r>
            <a:endParaRPr lang="en-US" dirty="0">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3276600"/>
            <a:ext cx="3039315" cy="2043906"/>
          </a:xfrm>
          <a:prstGeom prst="rect">
            <a:avLst/>
          </a:prstGeom>
          <a:noFill/>
          <a:ln w="38100" cap="sq">
            <a:solidFill>
              <a:schemeClr val="bg1"/>
            </a:solidFill>
            <a:miter lim="800000"/>
            <a:headEnd/>
            <a:tailEnd/>
          </a:ln>
        </p:spPr>
      </p:pic>
      <p:sp>
        <p:nvSpPr>
          <p:cNvPr id="5" name="Rectangle 4"/>
          <p:cNvSpPr/>
          <p:nvPr/>
        </p:nvSpPr>
        <p:spPr>
          <a:xfrm>
            <a:off x="3886200" y="2057400"/>
            <a:ext cx="4876800" cy="3970318"/>
          </a:xfrm>
          <a:prstGeom prst="rect">
            <a:avLst/>
          </a:prstGeom>
        </p:spPr>
        <p:txBody>
          <a:bodyPr wrap="square">
            <a:spAutoFit/>
          </a:bodyPr>
          <a:lstStyle/>
          <a:p>
            <a:r>
              <a:rPr lang="en-US" b="1" dirty="0" smtClean="0">
                <a:cs typeface="Arial" charset="0"/>
              </a:rPr>
              <a:t>Retail</a:t>
            </a:r>
            <a:r>
              <a:rPr lang="en-US" dirty="0" smtClean="0">
                <a:cs typeface="Arial" charset="0"/>
              </a:rPr>
              <a:t> foodservice opportunities are found in businesses that offer home meal replacements and ready-made dishes.</a:t>
            </a:r>
          </a:p>
          <a:p>
            <a:endParaRPr lang="en-US" dirty="0" smtClean="0">
              <a:cs typeface="Arial" charset="0"/>
            </a:endParaRPr>
          </a:p>
          <a:p>
            <a:r>
              <a:rPr lang="en-US" dirty="0" smtClean="0">
                <a:cs typeface="Arial" charset="0"/>
              </a:rPr>
              <a:t>At </a:t>
            </a:r>
            <a:r>
              <a:rPr lang="en-US" b="1" dirty="0" smtClean="0">
                <a:cs typeface="Arial" charset="0"/>
              </a:rPr>
              <a:t>stadiums</a:t>
            </a:r>
            <a:r>
              <a:rPr lang="en-US" dirty="0" smtClean="0">
                <a:cs typeface="Arial" charset="0"/>
              </a:rPr>
              <a:t> or sports arenas, tens of thousands of people with foodservice needs want service in a relatively small period of time.</a:t>
            </a:r>
          </a:p>
          <a:p>
            <a:r>
              <a:rPr lang="en-US" dirty="0" smtClean="0">
                <a:cs typeface="Arial" charset="0"/>
              </a:rPr>
              <a:t>Foodservice is provided by servers, walking vendors, cooks, and cashiers.</a:t>
            </a:r>
          </a:p>
          <a:p>
            <a:r>
              <a:rPr lang="en-US" dirty="0" smtClean="0">
                <a:cs typeface="Arial" charset="0"/>
              </a:rPr>
              <a:t>Stadiums also have corporate suites that offer superior service and food.</a:t>
            </a:r>
          </a:p>
          <a:p>
            <a:r>
              <a:rPr lang="en-US" dirty="0" smtClean="0">
                <a:cs typeface="Arial" charset="0"/>
              </a:rPr>
              <a:t>Stadiums typically have contract feeders, a unique venue with managers who specialize in managing stadium events.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Convention Center</a:t>
            </a:r>
            <a:endParaRPr lang="en-US" dirty="0">
              <a:latin typeface="+mn-lt"/>
            </a:endParaRPr>
          </a:p>
        </p:txBody>
      </p:sp>
      <p:sp>
        <p:nvSpPr>
          <p:cNvPr id="3" name="Content Placeholder 2"/>
          <p:cNvSpPr>
            <a:spLocks noGrp="1"/>
          </p:cNvSpPr>
          <p:nvPr>
            <p:ph idx="1"/>
          </p:nvPr>
        </p:nvSpPr>
        <p:spPr>
          <a:xfrm>
            <a:off x="3657600" y="1935480"/>
            <a:ext cx="5029200" cy="4389120"/>
          </a:xfrm>
        </p:spPr>
        <p:txBody>
          <a:bodyPr>
            <a:normAutofit fontScale="92500" lnSpcReduction="10000"/>
          </a:bodyPr>
          <a:lstStyle/>
          <a:p>
            <a:r>
              <a:rPr lang="en-US" sz="2800" dirty="0" smtClean="0">
                <a:cs typeface="Arial" charset="0"/>
              </a:rPr>
              <a:t>A </a:t>
            </a:r>
            <a:r>
              <a:rPr lang="en-US" sz="2800" b="1" dirty="0" smtClean="0">
                <a:cs typeface="Arial" charset="0"/>
              </a:rPr>
              <a:t>convention</a:t>
            </a:r>
            <a:r>
              <a:rPr lang="en-US" sz="2800" dirty="0" smtClean="0">
                <a:cs typeface="Arial" charset="0"/>
              </a:rPr>
              <a:t> is a gathering of people, all of whom have something in common.</a:t>
            </a:r>
          </a:p>
          <a:p>
            <a:r>
              <a:rPr lang="en-US" sz="2800" b="1" dirty="0" smtClean="0">
                <a:cs typeface="Arial" charset="0"/>
              </a:rPr>
              <a:t>Expositions</a:t>
            </a:r>
            <a:r>
              <a:rPr lang="en-US" sz="2800" dirty="0" smtClean="0">
                <a:cs typeface="Arial" charset="0"/>
              </a:rPr>
              <a:t> are large shows, open to the public, that highlight a particular type of product or service.</a:t>
            </a:r>
          </a:p>
          <a:p>
            <a:r>
              <a:rPr lang="en-US" sz="2800" dirty="0" smtClean="0">
                <a:cs typeface="Arial" charset="0"/>
              </a:rPr>
              <a:t>While expositions are open to the general public, </a:t>
            </a:r>
            <a:r>
              <a:rPr lang="en-US" sz="2800" b="1" dirty="0" smtClean="0">
                <a:cs typeface="Arial" charset="0"/>
              </a:rPr>
              <a:t>trade shows</a:t>
            </a:r>
            <a:r>
              <a:rPr lang="en-US" sz="2800" dirty="0" smtClean="0">
                <a:cs typeface="Arial" charset="0"/>
              </a:rPr>
              <a:t> are restricted to those involved in the industry being featured.</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85800" y="2743200"/>
            <a:ext cx="2898359" cy="1930122"/>
          </a:xfrm>
          <a:prstGeom prst="rect">
            <a:avLst/>
          </a:prstGeom>
          <a:noFill/>
          <a:ln w="38100" cap="sq">
            <a:solidFill>
              <a:schemeClr val="bg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More Establishments</a:t>
            </a:r>
            <a:endParaRPr lang="en-US" dirty="0">
              <a:latin typeface="+mn-lt"/>
            </a:endParaRPr>
          </a:p>
        </p:txBody>
      </p:sp>
      <p:sp>
        <p:nvSpPr>
          <p:cNvPr id="3" name="Content Placeholder 2"/>
          <p:cNvSpPr>
            <a:spLocks noGrp="1"/>
          </p:cNvSpPr>
          <p:nvPr>
            <p:ph idx="1"/>
          </p:nvPr>
        </p:nvSpPr>
        <p:spPr>
          <a:xfrm>
            <a:off x="457200" y="1935480"/>
            <a:ext cx="5181600" cy="4389120"/>
          </a:xfrm>
        </p:spPr>
        <p:txBody>
          <a:bodyPr>
            <a:normAutofit fontScale="92500"/>
          </a:bodyPr>
          <a:lstStyle/>
          <a:p>
            <a:r>
              <a:rPr lang="en-US" dirty="0" smtClean="0">
                <a:cs typeface="Arial" charset="0"/>
              </a:rPr>
              <a:t>Many people make national or state parks their travel destination.</a:t>
            </a:r>
          </a:p>
          <a:p>
            <a:r>
              <a:rPr lang="en-US" dirty="0" smtClean="0">
                <a:cs typeface="Arial" charset="0"/>
              </a:rPr>
              <a:t>Themes Parks</a:t>
            </a:r>
          </a:p>
          <a:p>
            <a:r>
              <a:rPr lang="en-US" dirty="0" smtClean="0"/>
              <a:t>Monuments</a:t>
            </a:r>
          </a:p>
          <a:p>
            <a:r>
              <a:rPr lang="en-US" dirty="0" smtClean="0"/>
              <a:t>Shopping Centers</a:t>
            </a:r>
          </a:p>
          <a:p>
            <a:r>
              <a:rPr lang="en-US" dirty="0" smtClean="0"/>
              <a:t>Zoos</a:t>
            </a:r>
          </a:p>
          <a:p>
            <a:r>
              <a:rPr lang="en-US" dirty="0" smtClean="0"/>
              <a:t>Hospitals</a:t>
            </a:r>
          </a:p>
          <a:p>
            <a:r>
              <a:rPr lang="en-US" dirty="0" smtClean="0"/>
              <a:t>Schools &amp; Universities</a:t>
            </a:r>
          </a:p>
          <a:p>
            <a:r>
              <a:rPr lang="en-US" dirty="0" smtClean="0"/>
              <a:t>Military</a:t>
            </a:r>
          </a:p>
          <a:p>
            <a:r>
              <a:rPr lang="en-US" dirty="0" smtClean="0"/>
              <a:t>Correctional Facilities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629400" y="4876800"/>
            <a:ext cx="2281844" cy="1524000"/>
          </a:xfrm>
          <a:prstGeom prst="rect">
            <a:avLst/>
          </a:prstGeom>
          <a:noFill/>
          <a:ln w="38100" cap="sq">
            <a:solidFill>
              <a:schemeClr val="bg1"/>
            </a:solidFill>
            <a:miter lim="800000"/>
            <a:headEnd/>
            <a:tailEnd/>
          </a:ln>
        </p:spPr>
      </p:pic>
      <p:pic>
        <p:nvPicPr>
          <p:cNvPr id="5" name="Content Placeholder 7" descr="Bronx_Zoo.jpg"/>
          <p:cNvPicPr>
            <a:picLocks noChangeAspect="1"/>
          </p:cNvPicPr>
          <p:nvPr/>
        </p:nvPicPr>
        <p:blipFill>
          <a:blip r:embed="rId3" cstate="print"/>
          <a:srcRect/>
          <a:stretch>
            <a:fillRect/>
          </a:stretch>
        </p:blipFill>
        <p:spPr bwMode="auto">
          <a:xfrm>
            <a:off x="6781800" y="2971800"/>
            <a:ext cx="1946275" cy="1458913"/>
          </a:xfrm>
          <a:prstGeom prst="rect">
            <a:avLst/>
          </a:prstGeom>
          <a:noFill/>
          <a:ln w="38100" cap="sq">
            <a:solidFill>
              <a:schemeClr val="bg1"/>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343400" y="3352800"/>
            <a:ext cx="2179638" cy="1457325"/>
          </a:xfrm>
          <a:prstGeom prst="rect">
            <a:avLst/>
          </a:prstGeom>
          <a:noFill/>
          <a:ln w="38100" cap="sq">
            <a:solidFill>
              <a:schemeClr val="bg1"/>
            </a:solid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477000" y="1143000"/>
            <a:ext cx="2251075" cy="1476375"/>
          </a:xfrm>
          <a:prstGeom prst="rect">
            <a:avLst/>
          </a:prstGeom>
          <a:noFill/>
          <a:ln w="38100" cap="sq">
            <a:solidFill>
              <a:schemeClr val="bg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cs typeface="Arial" charset="0"/>
              </a:rPr>
              <a:t>The Big Picture: The Hospitality Industry</a:t>
            </a:r>
            <a:endParaRPr lang="en-US" sz="3600" dirty="0">
              <a:latin typeface="+mn-lt"/>
            </a:endParaRPr>
          </a:p>
        </p:txBody>
      </p:sp>
      <p:sp>
        <p:nvSpPr>
          <p:cNvPr id="3" name="Content Placeholder 2"/>
          <p:cNvSpPr>
            <a:spLocks noGrp="1"/>
          </p:cNvSpPr>
          <p:nvPr>
            <p:ph idx="1"/>
          </p:nvPr>
        </p:nvSpPr>
        <p:spPr/>
        <p:txBody>
          <a:bodyPr>
            <a:normAutofit fontScale="77500" lnSpcReduction="20000"/>
          </a:bodyPr>
          <a:lstStyle/>
          <a:p>
            <a:r>
              <a:rPr lang="en-US" dirty="0" smtClean="0">
                <a:cs typeface="Arial" charset="0"/>
              </a:rPr>
              <a:t>Restaurant and foodservice operations are part of the hospitality industry. Hospitality is part of the travel and tourism industry.</a:t>
            </a:r>
          </a:p>
          <a:p>
            <a:pPr>
              <a:buFont typeface="Wingdings" pitchFamily="2" charset="2"/>
              <a:buChar char="§"/>
              <a:defRPr/>
            </a:pPr>
            <a:r>
              <a:rPr lang="en-US" sz="2800" b="1" dirty="0" smtClean="0"/>
              <a:t>Travel and tourism</a:t>
            </a:r>
            <a:r>
              <a:rPr lang="en-US" sz="2800" dirty="0" smtClean="0"/>
              <a:t> is the combination of all of the services that people need and will pay for when they are away from home.</a:t>
            </a:r>
          </a:p>
          <a:p>
            <a:pPr>
              <a:buFont typeface="Wingdings" pitchFamily="2" charset="2"/>
              <a:buChar char="§"/>
              <a:defRPr/>
            </a:pPr>
            <a:r>
              <a:rPr lang="en-US" sz="2800" b="1" dirty="0" smtClean="0"/>
              <a:t>Hospitality</a:t>
            </a:r>
            <a:r>
              <a:rPr lang="en-US" sz="2800" dirty="0" smtClean="0"/>
              <a:t> refers to the services that people use and receive when they are away from home.</a:t>
            </a:r>
          </a:p>
          <a:p>
            <a:pPr>
              <a:buFont typeface="Wingdings" pitchFamily="2" charset="2"/>
              <a:buChar char="§"/>
              <a:defRPr/>
            </a:pPr>
            <a:r>
              <a:rPr lang="en-US" sz="2800" b="1" dirty="0" smtClean="0"/>
              <a:t>Tourism</a:t>
            </a:r>
            <a:r>
              <a:rPr lang="en-US" sz="2800" dirty="0" smtClean="0"/>
              <a:t> is travel for recreational, leisure, or business purposes, and it has become a popular global leisure activity.</a:t>
            </a:r>
          </a:p>
          <a:p>
            <a:pPr>
              <a:buFont typeface="Wingdings" pitchFamily="2" charset="2"/>
              <a:buChar char="§"/>
              <a:defRPr/>
            </a:pPr>
            <a:r>
              <a:rPr lang="en-US" sz="2800" dirty="0" smtClean="0"/>
              <a:t>Tourists </a:t>
            </a:r>
            <a:r>
              <a:rPr lang="en-US" sz="2800" b="1" dirty="0" smtClean="0"/>
              <a:t>travel</a:t>
            </a:r>
            <a:r>
              <a:rPr lang="en-US" sz="2800" dirty="0" smtClean="0"/>
              <a:t> in a variety of ways, including by airplanes, trains, charter services, buses, cars, and ships.</a:t>
            </a:r>
          </a:p>
          <a:p>
            <a:pPr>
              <a:buFont typeface="Wingdings" pitchFamily="2" charset="2"/>
              <a:buChar char="§"/>
              <a:defRPr/>
            </a:pPr>
            <a:r>
              <a:rPr lang="en-US" sz="2800" dirty="0" smtClean="0"/>
              <a:t>Everywhere tourists go, they need places to stay and places to eat. Foodservice is a key sector in the </a:t>
            </a:r>
            <a:r>
              <a:rPr lang="en-US" sz="2800" b="1" dirty="0" smtClean="0"/>
              <a:t>hospitality</a:t>
            </a:r>
            <a:r>
              <a:rPr lang="en-US" sz="2800" dirty="0" smtClean="0"/>
              <a:t> industry.</a:t>
            </a:r>
          </a:p>
          <a:p>
            <a:endParaRPr lang="en-US" dirty="0"/>
          </a:p>
        </p:txBody>
      </p:sp>
      <p:pic>
        <p:nvPicPr>
          <p:cNvPr id="4" name="Picture 2" descr="C:\Users\Schwartz Family\Documents\GSPS\EL_NRA\Shutterstock Downloads\shutterstock_40566415.jpg"/>
          <p:cNvPicPr>
            <a:picLocks noChangeAspect="1" noChangeArrowheads="1"/>
          </p:cNvPicPr>
          <p:nvPr/>
        </p:nvPicPr>
        <p:blipFill>
          <a:blip r:embed="rId2" cstate="print"/>
          <a:srcRect/>
          <a:stretch>
            <a:fillRect/>
          </a:stretch>
        </p:blipFill>
        <p:spPr bwMode="auto">
          <a:xfrm>
            <a:off x="3505200" y="5562600"/>
            <a:ext cx="1523589" cy="1143000"/>
          </a:xfrm>
          <a:prstGeom prst="rect">
            <a:avLst/>
          </a:prstGeom>
          <a:noFill/>
          <a:ln w="38100" cap="sq">
            <a:solidFill>
              <a:schemeClr val="bg1"/>
            </a:solidFill>
            <a:miter lim="800000"/>
            <a:headEnd/>
            <a:tailEnd/>
          </a:ln>
        </p:spPr>
      </p:pic>
      <p:pic>
        <p:nvPicPr>
          <p:cNvPr id="5" name="Picture 4" descr="cruise.JPG"/>
          <p:cNvPicPr>
            <a:picLocks noChangeAspect="1"/>
          </p:cNvPicPr>
          <p:nvPr/>
        </p:nvPicPr>
        <p:blipFill>
          <a:blip r:embed="rId3" cstate="print"/>
          <a:stretch>
            <a:fillRect/>
          </a:stretch>
        </p:blipFill>
        <p:spPr>
          <a:xfrm>
            <a:off x="6248400" y="5562600"/>
            <a:ext cx="1841500" cy="1078593"/>
          </a:xfrm>
          <a:prstGeom prst="rect">
            <a:avLst/>
          </a:prstGeom>
        </p:spPr>
      </p:pic>
      <p:pic>
        <p:nvPicPr>
          <p:cNvPr id="6" name="Picture 5" descr="hotel.jpg"/>
          <p:cNvPicPr>
            <a:picLocks noChangeAspect="1"/>
          </p:cNvPicPr>
          <p:nvPr/>
        </p:nvPicPr>
        <p:blipFill>
          <a:blip r:embed="rId4" cstate="print"/>
          <a:stretch>
            <a:fillRect/>
          </a:stretch>
        </p:blipFill>
        <p:spPr>
          <a:xfrm>
            <a:off x="914400" y="5514976"/>
            <a:ext cx="1676400" cy="1257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Careers</a:t>
            </a:r>
            <a:endParaRPr lang="en-US" dirty="0">
              <a:latin typeface="+mn-lt"/>
            </a:endParaRPr>
          </a:p>
        </p:txBody>
      </p:sp>
      <p:sp>
        <p:nvSpPr>
          <p:cNvPr id="3" name="Content Placeholder 2"/>
          <p:cNvSpPr>
            <a:spLocks noGrp="1"/>
          </p:cNvSpPr>
          <p:nvPr>
            <p:ph idx="1"/>
          </p:nvPr>
        </p:nvSpPr>
        <p:spPr>
          <a:xfrm>
            <a:off x="2819400" y="1935480"/>
            <a:ext cx="5867400" cy="4389120"/>
          </a:xfrm>
        </p:spPr>
        <p:txBody>
          <a:bodyPr>
            <a:normAutofit fontScale="77500" lnSpcReduction="20000"/>
          </a:bodyPr>
          <a:lstStyle/>
          <a:p>
            <a:r>
              <a:rPr lang="en-US" sz="2800" b="1" dirty="0" smtClean="0">
                <a:cs typeface="Arial" charset="0"/>
              </a:rPr>
              <a:t>Front-of-the-house</a:t>
            </a:r>
            <a:r>
              <a:rPr lang="en-US" sz="2800" dirty="0" smtClean="0">
                <a:cs typeface="Arial" charset="0"/>
              </a:rPr>
              <a:t> employees serve guests directly. These positions include managers, assistant managers, banquet managers, dining room managers, hosts/ hostesses, cashiers, bar staff, serving staff, and </a:t>
            </a:r>
            <a:r>
              <a:rPr lang="en-US" sz="2800" dirty="0" err="1" smtClean="0">
                <a:cs typeface="Arial" charset="0"/>
              </a:rPr>
              <a:t>busers</a:t>
            </a:r>
            <a:r>
              <a:rPr lang="en-US" sz="2800" dirty="0" smtClean="0">
                <a:cs typeface="Arial" charset="0"/>
              </a:rPr>
              <a:t>.</a:t>
            </a:r>
          </a:p>
          <a:p>
            <a:r>
              <a:rPr lang="en-US" sz="2800" b="1" dirty="0" smtClean="0">
                <a:cs typeface="Arial" charset="0"/>
              </a:rPr>
              <a:t>Back-of-the-house</a:t>
            </a:r>
            <a:r>
              <a:rPr lang="en-US" sz="2800" dirty="0" smtClean="0">
                <a:cs typeface="Arial" charset="0"/>
              </a:rPr>
              <a:t> employees work outside the public space. These positions include chefs, line cooks, pastry chefs, dishwashers, bookkeepers, storeroom clerks, purchasers, dietitians, and menu planners. </a:t>
            </a:r>
          </a:p>
          <a:p>
            <a:r>
              <a:rPr lang="en-US" sz="2800" dirty="0" smtClean="0">
                <a:cs typeface="Arial" charset="0"/>
              </a:rPr>
              <a:t>An </a:t>
            </a:r>
            <a:r>
              <a:rPr lang="en-US" sz="2800" b="1" dirty="0" smtClean="0">
                <a:cs typeface="Arial" charset="0"/>
              </a:rPr>
              <a:t>entry-level job </a:t>
            </a:r>
            <a:r>
              <a:rPr lang="en-US" sz="2800" dirty="0" smtClean="0">
                <a:cs typeface="Arial" charset="0"/>
              </a:rPr>
              <a:t>is one that requires little or no previous experience. Such jobs are an important starting point in any career. Entry-level jobs usually lead to other positions with more responsibility.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2362200"/>
            <a:ext cx="2271713" cy="1497012"/>
          </a:xfrm>
          <a:prstGeom prst="rect">
            <a:avLst/>
          </a:prstGeom>
          <a:noFill/>
          <a:ln w="38100" cap="sq">
            <a:solidFill>
              <a:schemeClr val="bg1"/>
            </a:solidFill>
            <a:miter lim="800000"/>
            <a:headEnd/>
            <a:tailEnd/>
          </a:ln>
        </p:spPr>
      </p:pic>
      <p:pic>
        <p:nvPicPr>
          <p:cNvPr id="6" name="Picture 5" descr="dishwasher.jpg"/>
          <p:cNvPicPr>
            <a:picLocks noChangeAspect="1"/>
          </p:cNvPicPr>
          <p:nvPr/>
        </p:nvPicPr>
        <p:blipFill>
          <a:blip r:embed="rId3" cstate="print"/>
          <a:stretch>
            <a:fillRect/>
          </a:stretch>
        </p:blipFill>
        <p:spPr>
          <a:xfrm>
            <a:off x="457200" y="4114800"/>
            <a:ext cx="2209800" cy="14705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Why People Travel</a:t>
            </a:r>
            <a:endParaRPr lang="en-US" dirty="0">
              <a:latin typeface="+mn-lt"/>
            </a:endParaRPr>
          </a:p>
        </p:txBody>
      </p:sp>
      <p:sp>
        <p:nvSpPr>
          <p:cNvPr id="3" name="Content Placeholder 2"/>
          <p:cNvSpPr>
            <a:spLocks noGrp="1"/>
          </p:cNvSpPr>
          <p:nvPr>
            <p:ph idx="1"/>
          </p:nvPr>
        </p:nvSpPr>
        <p:spPr>
          <a:xfrm>
            <a:off x="4114800" y="2133600"/>
            <a:ext cx="4724400" cy="2971800"/>
          </a:xfrm>
        </p:spPr>
        <p:txBody>
          <a:bodyPr>
            <a:normAutofit fontScale="55000" lnSpcReduction="20000"/>
          </a:bodyPr>
          <a:lstStyle/>
          <a:p>
            <a:pPr>
              <a:buNone/>
            </a:pPr>
            <a:r>
              <a:rPr lang="en-US" sz="2800" b="1" dirty="0" smtClean="0">
                <a:cs typeface="Arial" charset="0"/>
              </a:rPr>
              <a:t>Business travelers</a:t>
            </a:r>
            <a:r>
              <a:rPr lang="en-US" sz="2800" dirty="0" smtClean="0">
                <a:cs typeface="Arial" charset="0"/>
              </a:rPr>
              <a:t> go to a specific place for the purposes of sales, negotiations, training, or other types of business related to their jobs.</a:t>
            </a:r>
          </a:p>
          <a:p>
            <a:r>
              <a:rPr lang="en-US" sz="2800" dirty="0" smtClean="0">
                <a:cs typeface="Arial" charset="0"/>
              </a:rPr>
              <a:t>Business travelers represent the majority of guests for most lodging establishments. </a:t>
            </a:r>
          </a:p>
          <a:p>
            <a:r>
              <a:rPr lang="en-US" sz="2800" dirty="0" smtClean="0">
                <a:cs typeface="Arial" charset="0"/>
              </a:rPr>
              <a:t>Business travelers want well-lit work spaces with telephones and Internet access. They will often use a hotel’s </a:t>
            </a:r>
            <a:r>
              <a:rPr lang="en-US" sz="2800" b="1" dirty="0" smtClean="0">
                <a:cs typeface="Arial" charset="0"/>
              </a:rPr>
              <a:t>business center</a:t>
            </a:r>
            <a:r>
              <a:rPr lang="en-US" sz="2800" dirty="0" smtClean="0">
                <a:cs typeface="Arial" charset="0"/>
              </a:rPr>
              <a:t> for its computers, printers, copiers, and fax machines.</a:t>
            </a:r>
          </a:p>
          <a:p>
            <a:r>
              <a:rPr lang="en-US" sz="2800" dirty="0" smtClean="0">
                <a:cs typeface="Arial" charset="0"/>
              </a:rPr>
              <a:t>Business travelers want efficient and consistent service, fast, affordable food, and opportunities to socialize over a meal.</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14400" y="3810000"/>
            <a:ext cx="1752600" cy="2046946"/>
          </a:xfrm>
          <a:prstGeom prst="rect">
            <a:avLst/>
          </a:prstGeom>
          <a:noFill/>
          <a:ln w="38100" cap="sq">
            <a:solidFill>
              <a:schemeClr val="bg1"/>
            </a:solidFill>
            <a:miter lim="800000"/>
            <a:headEnd/>
            <a:tailEnd/>
          </a:ln>
        </p:spPr>
      </p:pic>
      <p:sp>
        <p:nvSpPr>
          <p:cNvPr id="8" name="TextBox 7"/>
          <p:cNvSpPr txBox="1"/>
          <p:nvPr/>
        </p:nvSpPr>
        <p:spPr>
          <a:xfrm>
            <a:off x="381000" y="1981200"/>
            <a:ext cx="3886200" cy="369332"/>
          </a:xfrm>
          <a:prstGeom prst="rect">
            <a:avLst/>
          </a:prstGeom>
          <a:noFill/>
        </p:spPr>
        <p:txBody>
          <a:bodyPr wrap="square" rtlCol="0">
            <a:spAutoFit/>
          </a:bodyPr>
          <a:lstStyle/>
          <a:p>
            <a:endParaRPr lang="en-US" dirty="0"/>
          </a:p>
        </p:txBody>
      </p:sp>
      <p:sp>
        <p:nvSpPr>
          <p:cNvPr id="9" name="TextBox 8"/>
          <p:cNvSpPr txBox="1"/>
          <p:nvPr/>
        </p:nvSpPr>
        <p:spPr>
          <a:xfrm>
            <a:off x="381000" y="2133600"/>
            <a:ext cx="3505200" cy="1477328"/>
          </a:xfrm>
          <a:prstGeom prst="rect">
            <a:avLst/>
          </a:prstGeom>
          <a:noFill/>
        </p:spPr>
        <p:txBody>
          <a:bodyPr wrap="square" rtlCol="0">
            <a:spAutoFit/>
          </a:bodyPr>
          <a:lstStyle/>
          <a:p>
            <a:r>
              <a:rPr lang="en-US" b="1" dirty="0" smtClean="0">
                <a:cs typeface="Arial" charset="0"/>
              </a:rPr>
              <a:t>Leisure traveler</a:t>
            </a:r>
            <a:r>
              <a:rPr lang="en-US" dirty="0" smtClean="0">
                <a:cs typeface="Arial" charset="0"/>
              </a:rPr>
              <a:t>s go to a place for relaxation, entertainment, education, adventure and sport, and social and family events.</a:t>
            </a:r>
          </a:p>
          <a:p>
            <a:endParaRPr lang="en-US" dirty="0"/>
          </a:p>
        </p:txBody>
      </p:sp>
      <p:pic>
        <p:nvPicPr>
          <p:cNvPr id="10" name="Picture 9" descr="business.jpg"/>
          <p:cNvPicPr>
            <a:picLocks noChangeAspect="1"/>
          </p:cNvPicPr>
          <p:nvPr/>
        </p:nvPicPr>
        <p:blipFill>
          <a:blip r:embed="rId3" cstate="print"/>
          <a:stretch>
            <a:fillRect/>
          </a:stretch>
        </p:blipFill>
        <p:spPr>
          <a:xfrm>
            <a:off x="5486400" y="4800600"/>
            <a:ext cx="2600325" cy="1752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fontScale="90000"/>
          </a:bodyPr>
          <a:lstStyle/>
          <a:p>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
            </a:r>
            <a:br>
              <a:rPr lang="en-US" sz="2700" dirty="0" smtClean="0">
                <a:latin typeface="Arial" charset="0"/>
                <a:cs typeface="Arial" charset="0"/>
              </a:rPr>
            </a:br>
            <a:r>
              <a:rPr lang="en-US" sz="3100" dirty="0" smtClean="0">
                <a:latin typeface="+mn-lt"/>
                <a:cs typeface="Arial" charset="0"/>
              </a:rPr>
              <a:t>To meet the needs of both leisure and business travelers, tourism is classified according to the type of travel experience that people desire</a:t>
            </a:r>
            <a:r>
              <a:rPr lang="en-US" sz="2700" dirty="0" smtClean="0">
                <a:latin typeface="Arial" charset="0"/>
                <a:cs typeface="Arial" charset="0"/>
              </a:rPr>
              <a:t>. </a:t>
            </a:r>
            <a:r>
              <a:rPr lang="en-US" dirty="0" smtClean="0">
                <a:latin typeface="Arial" charset="0"/>
                <a:cs typeface="Arial" charset="0"/>
              </a:rPr>
              <a:t/>
            </a:r>
            <a:br>
              <a:rPr lang="en-US" dirty="0" smtClean="0">
                <a:latin typeface="Arial" charset="0"/>
                <a:cs typeface="Arial" charset="0"/>
              </a:rPr>
            </a:br>
            <a:endParaRPr lang="en-US" dirty="0"/>
          </a:p>
        </p:txBody>
      </p:sp>
      <p:sp>
        <p:nvSpPr>
          <p:cNvPr id="3" name="Content Placeholder 2"/>
          <p:cNvSpPr>
            <a:spLocks noGrp="1"/>
          </p:cNvSpPr>
          <p:nvPr>
            <p:ph idx="1"/>
          </p:nvPr>
        </p:nvSpPr>
        <p:spPr>
          <a:xfrm>
            <a:off x="381000" y="2468880"/>
            <a:ext cx="6096000" cy="4389120"/>
          </a:xfrm>
        </p:spPr>
        <p:txBody>
          <a:bodyPr>
            <a:normAutofit/>
          </a:bodyPr>
          <a:lstStyle/>
          <a:p>
            <a:r>
              <a:rPr lang="en-US" sz="2000" b="1" dirty="0" smtClean="0">
                <a:cs typeface="Arial" charset="0"/>
              </a:rPr>
              <a:t>Cultural tourists</a:t>
            </a:r>
            <a:r>
              <a:rPr lang="en-US" sz="2000" dirty="0" smtClean="0">
                <a:cs typeface="Arial" charset="0"/>
              </a:rPr>
              <a:t> visit other lands to observe, learn about, and live among people whose cultures are different from their own.</a:t>
            </a:r>
          </a:p>
          <a:p>
            <a:r>
              <a:rPr lang="en-US" sz="2000" b="1" dirty="0" smtClean="0">
                <a:cs typeface="Arial" charset="0"/>
              </a:rPr>
              <a:t>Environmental tourists</a:t>
            </a:r>
            <a:r>
              <a:rPr lang="en-US" sz="2000" dirty="0" smtClean="0">
                <a:cs typeface="Arial" charset="0"/>
              </a:rPr>
              <a:t> visit places in order to enjoy their natural beauty. These tourists often enjoy photography, hiking, biking, mountain climbing, camping, and canoeing.</a:t>
            </a:r>
          </a:p>
          <a:p>
            <a:r>
              <a:rPr lang="en-US" sz="2000" b="1" dirty="0" smtClean="0">
                <a:cs typeface="Arial" charset="0"/>
              </a:rPr>
              <a:t>Recreational tourists</a:t>
            </a:r>
            <a:r>
              <a:rPr lang="en-US" sz="2000" dirty="0" smtClean="0">
                <a:cs typeface="Arial" charset="0"/>
              </a:rPr>
              <a:t> usually look for places where they can swim, lie in the sun, ski, play golf or tennis, see shows, and so on.</a:t>
            </a:r>
          </a:p>
        </p:txBody>
      </p:sp>
      <p:pic>
        <p:nvPicPr>
          <p:cNvPr id="4" name="Picture 3"/>
          <p:cNvPicPr>
            <a:picLocks noChangeAspect="1" noChangeArrowheads="1"/>
          </p:cNvPicPr>
          <p:nvPr/>
        </p:nvPicPr>
        <p:blipFill>
          <a:blip r:embed="rId2" cstate="print"/>
          <a:srcRect/>
          <a:stretch>
            <a:fillRect/>
          </a:stretch>
        </p:blipFill>
        <p:spPr bwMode="auto">
          <a:xfrm>
            <a:off x="6400800" y="3505200"/>
            <a:ext cx="2268538" cy="1497012"/>
          </a:xfrm>
          <a:prstGeom prst="rect">
            <a:avLst/>
          </a:prstGeom>
          <a:noFill/>
          <a:ln w="38100" cap="sq">
            <a:solidFill>
              <a:schemeClr val="bg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Lodging Operations</a:t>
            </a:r>
            <a:endParaRPr lang="en-US" dirty="0">
              <a:latin typeface="+mn-lt"/>
            </a:endParaRPr>
          </a:p>
        </p:txBody>
      </p:sp>
      <p:sp>
        <p:nvSpPr>
          <p:cNvPr id="3" name="Content Placeholder 2"/>
          <p:cNvSpPr>
            <a:spLocks noGrp="1"/>
          </p:cNvSpPr>
          <p:nvPr>
            <p:ph idx="1"/>
          </p:nvPr>
        </p:nvSpPr>
        <p:spPr>
          <a:xfrm>
            <a:off x="457200" y="1935480"/>
            <a:ext cx="8229600" cy="1798320"/>
          </a:xfrm>
        </p:spPr>
        <p:txBody>
          <a:bodyPr/>
          <a:lstStyle/>
          <a:p>
            <a:r>
              <a:rPr lang="en-US" dirty="0" smtClean="0">
                <a:cs typeface="Arial" charset="0"/>
              </a:rPr>
              <a:t>Lodging properties are classified by the level of service provided, the rates charged, the amenities offered, or any combination of these or other factors.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3810000"/>
            <a:ext cx="2439066" cy="1828800"/>
          </a:xfrm>
          <a:prstGeom prst="rect">
            <a:avLst/>
          </a:prstGeom>
          <a:noFill/>
          <a:ln w="38100" cap="sq">
            <a:solidFill>
              <a:schemeClr val="bg1"/>
            </a:solidFill>
            <a:miter lim="800000"/>
            <a:headEnd/>
            <a:tailEnd/>
          </a:ln>
        </p:spPr>
      </p:pic>
      <p:pic>
        <p:nvPicPr>
          <p:cNvPr id="5" name="Picture 4" descr="5 star.jpg"/>
          <p:cNvPicPr>
            <a:picLocks noChangeAspect="1"/>
          </p:cNvPicPr>
          <p:nvPr/>
        </p:nvPicPr>
        <p:blipFill>
          <a:blip r:embed="rId3" cstate="print"/>
          <a:stretch>
            <a:fillRect/>
          </a:stretch>
        </p:blipFill>
        <p:spPr>
          <a:xfrm>
            <a:off x="6096000" y="3810000"/>
            <a:ext cx="2643812" cy="1759336"/>
          </a:xfrm>
          <a:prstGeom prst="rect">
            <a:avLst/>
          </a:prstGeom>
        </p:spPr>
      </p:pic>
      <p:pic>
        <p:nvPicPr>
          <p:cNvPr id="6" name="Picture 5" descr="hotels.jpg"/>
          <p:cNvPicPr>
            <a:picLocks noChangeAspect="1"/>
          </p:cNvPicPr>
          <p:nvPr/>
        </p:nvPicPr>
        <p:blipFill>
          <a:blip r:embed="rId4" cstate="print"/>
          <a:stretch>
            <a:fillRect/>
          </a:stretch>
        </p:blipFill>
        <p:spPr>
          <a:xfrm>
            <a:off x="3124200" y="3810000"/>
            <a:ext cx="2466975" cy="18478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Lodging operations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r>
              <a:rPr lang="en-US" sz="2800" b="1" dirty="0" smtClean="0">
                <a:cs typeface="Arial" charset="0"/>
              </a:rPr>
              <a:t>Luxury properties</a:t>
            </a:r>
            <a:r>
              <a:rPr lang="en-US" sz="2800" dirty="0" smtClean="0">
                <a:cs typeface="Arial" charset="0"/>
              </a:rPr>
              <a:t> are hotels that offer top-of-the-line comfort and elegance.</a:t>
            </a:r>
          </a:p>
          <a:p>
            <a:r>
              <a:rPr lang="en-US" sz="2800" b="1" dirty="0" smtClean="0">
                <a:cs typeface="Arial" charset="0"/>
              </a:rPr>
              <a:t>Full-service properties</a:t>
            </a:r>
            <a:r>
              <a:rPr lang="en-US" sz="2800" dirty="0" smtClean="0">
                <a:cs typeface="Arial" charset="0"/>
              </a:rPr>
              <a:t> cater to travelers in search of a wide range of conveniences.</a:t>
            </a:r>
          </a:p>
          <a:p>
            <a:r>
              <a:rPr lang="en-US" sz="2800" b="1" dirty="0" smtClean="0">
                <a:cs typeface="Arial" charset="0"/>
              </a:rPr>
              <a:t>Economy lodging</a:t>
            </a:r>
            <a:r>
              <a:rPr lang="en-US" sz="2800" dirty="0" smtClean="0">
                <a:cs typeface="Arial" charset="0"/>
              </a:rPr>
              <a:t> offers clean, low-priced lodging to traveling salespeople, senior citizens, and families with modest incomes.</a:t>
            </a:r>
          </a:p>
          <a:p>
            <a:r>
              <a:rPr lang="en-US" sz="2800" b="1" dirty="0" smtClean="0">
                <a:cs typeface="Arial" charset="0"/>
              </a:rPr>
              <a:t>All-suite properties</a:t>
            </a:r>
            <a:r>
              <a:rPr lang="en-US" sz="2800" dirty="0" smtClean="0">
                <a:cs typeface="Arial" charset="0"/>
              </a:rPr>
              <a:t> offer apartment-style facilities.</a:t>
            </a:r>
          </a:p>
          <a:p>
            <a:r>
              <a:rPr lang="en-US" sz="2800" b="1" dirty="0" smtClean="0">
                <a:cs typeface="Arial" charset="0"/>
              </a:rPr>
              <a:t>Resorts</a:t>
            </a:r>
            <a:r>
              <a:rPr lang="en-US" sz="2800" dirty="0" smtClean="0">
                <a:cs typeface="Arial" charset="0"/>
              </a:rPr>
              <a:t> feature extensive facilities for vacationers who are looking for recreational activities and entertainment.</a:t>
            </a:r>
          </a:p>
          <a:p>
            <a:r>
              <a:rPr lang="en-US" sz="2800" b="1" dirty="0" smtClean="0">
                <a:cs typeface="Arial" charset="0"/>
              </a:rPr>
              <a:t>Bed and breakfasts</a:t>
            </a:r>
            <a:r>
              <a:rPr lang="en-US" sz="2800" dirty="0" smtClean="0">
                <a:cs typeface="Arial" charset="0"/>
              </a:rPr>
              <a:t> cater to guests looking for quaint, quiet accommodations with simple amenities.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Lodging Careers</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cs typeface="Arial" charset="0"/>
              </a:rPr>
              <a:t>Careers in the lodging industry are typically divided into those with customer contact and those that support the running of the operation. </a:t>
            </a:r>
          </a:p>
          <a:p>
            <a:r>
              <a:rPr lang="en-US" dirty="0" smtClean="0">
                <a:cs typeface="Arial" charset="0"/>
              </a:rPr>
              <a:t>Customer contact positions include front office, food and beverage, or concierge.</a:t>
            </a:r>
          </a:p>
          <a:p>
            <a:r>
              <a:rPr lang="en-US" dirty="0" smtClean="0">
                <a:cs typeface="Arial" charset="0"/>
              </a:rPr>
              <a:t>The front office has four main responsibilities:</a:t>
            </a:r>
          </a:p>
          <a:p>
            <a:pPr marL="914400" lvl="1" indent="-457200">
              <a:buFont typeface="Calibri" pitchFamily="34" charset="0"/>
              <a:buAutoNum type="arabicPeriod"/>
            </a:pPr>
            <a:r>
              <a:rPr lang="en-US" dirty="0" smtClean="0">
                <a:cs typeface="Arial" charset="0"/>
              </a:rPr>
              <a:t>Check-in</a:t>
            </a:r>
          </a:p>
          <a:p>
            <a:pPr marL="914400" lvl="1" indent="-457200">
              <a:buFont typeface="Calibri" pitchFamily="34" charset="0"/>
              <a:buAutoNum type="arabicPeriod"/>
            </a:pPr>
            <a:r>
              <a:rPr lang="en-US" dirty="0" smtClean="0">
                <a:cs typeface="Arial" charset="0"/>
              </a:rPr>
              <a:t>Reservations</a:t>
            </a:r>
          </a:p>
          <a:p>
            <a:pPr marL="914400" lvl="1" indent="-457200">
              <a:buFont typeface="Calibri" pitchFamily="34" charset="0"/>
              <a:buAutoNum type="arabicPeriod"/>
            </a:pPr>
            <a:r>
              <a:rPr lang="en-US" dirty="0" smtClean="0">
                <a:cs typeface="Arial" charset="0"/>
              </a:rPr>
              <a:t>Information</a:t>
            </a:r>
          </a:p>
          <a:p>
            <a:pPr marL="914400" lvl="1" indent="-457200">
              <a:buFont typeface="Calibri" pitchFamily="34" charset="0"/>
              <a:buAutoNum type="arabicPeriod"/>
            </a:pPr>
            <a:r>
              <a:rPr lang="en-US" dirty="0" smtClean="0">
                <a:cs typeface="Arial" charset="0"/>
              </a:rPr>
              <a:t>Checkout</a:t>
            </a:r>
          </a:p>
          <a:p>
            <a:r>
              <a:rPr lang="en-US" dirty="0" smtClean="0">
                <a:cs typeface="Arial" charset="0"/>
              </a:rPr>
              <a:t>Behind-the-scenes positions include housekeeping, accounting and financial, security, engineering, and facility management.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Arial" charset="0"/>
              </a:rPr>
              <a:t>Ratings Organizations</a:t>
            </a:r>
            <a:endParaRPr lang="en-US" dirty="0">
              <a:latin typeface="+mn-lt"/>
            </a:endParaRPr>
          </a:p>
        </p:txBody>
      </p:sp>
      <p:sp>
        <p:nvSpPr>
          <p:cNvPr id="3" name="Content Placeholder 2"/>
          <p:cNvSpPr>
            <a:spLocks noGrp="1"/>
          </p:cNvSpPr>
          <p:nvPr>
            <p:ph idx="1"/>
          </p:nvPr>
        </p:nvSpPr>
        <p:spPr/>
        <p:txBody>
          <a:bodyPr/>
          <a:lstStyle/>
          <a:p>
            <a:r>
              <a:rPr lang="en-US" dirty="0" smtClean="0">
                <a:cs typeface="Arial" charset="0"/>
              </a:rPr>
              <a:t>To distinguish one lodging property from another, several organizations rate the quality of lodging establishments.</a:t>
            </a:r>
          </a:p>
          <a:p>
            <a:r>
              <a:rPr lang="en-US" sz="2800" dirty="0" smtClean="0">
                <a:cs typeface="Arial" charset="0"/>
              </a:rPr>
              <a:t>The </a:t>
            </a:r>
            <a:r>
              <a:rPr lang="en-US" sz="2800" b="1" dirty="0" smtClean="0">
                <a:cs typeface="Arial" charset="0"/>
              </a:rPr>
              <a:t>American Automobile Association’s (AAA)</a:t>
            </a:r>
            <a:r>
              <a:rPr lang="en-US" sz="2800" dirty="0" smtClean="0">
                <a:cs typeface="Arial" charset="0"/>
              </a:rPr>
              <a:t> Tour Book is the most widely recognized rating service in the United States.</a:t>
            </a:r>
          </a:p>
          <a:p>
            <a:r>
              <a:rPr lang="en-US" sz="2800" dirty="0" smtClean="0">
                <a:cs typeface="Arial" charset="0"/>
              </a:rPr>
              <a:t>The Tour Book uses a diamond system in judging overall quality</a:t>
            </a:r>
            <a:endParaRPr lang="en-US" dirty="0"/>
          </a:p>
        </p:txBody>
      </p:sp>
      <p:pic>
        <p:nvPicPr>
          <p:cNvPr id="4" name="Picture 3" descr="aaa.png"/>
          <p:cNvPicPr>
            <a:picLocks noChangeAspect="1"/>
          </p:cNvPicPr>
          <p:nvPr/>
        </p:nvPicPr>
        <p:blipFill>
          <a:blip r:embed="rId2" cstate="print"/>
          <a:stretch>
            <a:fillRect/>
          </a:stretch>
        </p:blipFill>
        <p:spPr>
          <a:xfrm>
            <a:off x="5943600" y="4876800"/>
            <a:ext cx="2843212" cy="17989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Arial" charset="0"/>
              </a:rPr>
              <a:t>Ratings Organizations</a:t>
            </a:r>
            <a:endParaRPr lang="en-US" dirty="0">
              <a:latin typeface="+mn-lt"/>
            </a:endParaRPr>
          </a:p>
        </p:txBody>
      </p:sp>
      <p:sp>
        <p:nvSpPr>
          <p:cNvPr id="3" name="Content Placeholder 2"/>
          <p:cNvSpPr>
            <a:spLocks noGrp="1"/>
          </p:cNvSpPr>
          <p:nvPr>
            <p:ph idx="1"/>
          </p:nvPr>
        </p:nvSpPr>
        <p:spPr/>
        <p:txBody>
          <a:bodyPr/>
          <a:lstStyle/>
          <a:p>
            <a:r>
              <a:rPr lang="en-US" sz="2000" dirty="0" smtClean="0">
                <a:cs typeface="Arial" charset="0"/>
              </a:rPr>
              <a:t>Many customers look to organizations that review establishments and post ratings to decide where to dine.</a:t>
            </a:r>
          </a:p>
          <a:p>
            <a:pPr lvl="1"/>
            <a:r>
              <a:rPr lang="en-US" sz="1800" dirty="0" smtClean="0">
                <a:cs typeface="Arial" charset="0"/>
              </a:rPr>
              <a:t>The </a:t>
            </a:r>
            <a:r>
              <a:rPr lang="en-US" sz="1800" i="1" dirty="0" err="1" smtClean="0">
                <a:cs typeface="Arial" charset="0"/>
              </a:rPr>
              <a:t>Zagat</a:t>
            </a:r>
            <a:r>
              <a:rPr lang="en-US" sz="1800" i="1" dirty="0" smtClean="0">
                <a:cs typeface="Arial" charset="0"/>
              </a:rPr>
              <a:t> Survey</a:t>
            </a:r>
            <a:r>
              <a:rPr lang="en-US" sz="1800" dirty="0" smtClean="0">
                <a:cs typeface="Arial" charset="0"/>
              </a:rPr>
              <a:t> is a consumer-based guide that rates restaurants on four qualities: food, décor, service, and cost.</a:t>
            </a:r>
          </a:p>
          <a:p>
            <a:pPr lvl="1"/>
            <a:r>
              <a:rPr lang="en-US" sz="1800" dirty="0" smtClean="0">
                <a:cs typeface="Arial" charset="0"/>
              </a:rPr>
              <a:t>The </a:t>
            </a:r>
            <a:r>
              <a:rPr lang="en-US" sz="1800" i="1" dirty="0" smtClean="0">
                <a:cs typeface="Arial" charset="0"/>
              </a:rPr>
              <a:t>Michelin Guide</a:t>
            </a:r>
            <a:r>
              <a:rPr lang="en-US" sz="1800" dirty="0" smtClean="0">
                <a:cs typeface="Arial" charset="0"/>
              </a:rPr>
              <a:t> is a rating system best known in Europe. Restaurants are rated from one to three stars.</a:t>
            </a:r>
          </a:p>
          <a:p>
            <a:endParaRPr lang="en-US" dirty="0"/>
          </a:p>
        </p:txBody>
      </p:sp>
      <p:pic>
        <p:nvPicPr>
          <p:cNvPr id="4" name="Picture 3" descr="images (1).jpg"/>
          <p:cNvPicPr>
            <a:picLocks noChangeAspect="1"/>
          </p:cNvPicPr>
          <p:nvPr/>
        </p:nvPicPr>
        <p:blipFill>
          <a:blip r:embed="rId2" cstate="print"/>
          <a:stretch>
            <a:fillRect/>
          </a:stretch>
        </p:blipFill>
        <p:spPr>
          <a:xfrm>
            <a:off x="5486400" y="3733800"/>
            <a:ext cx="1828800" cy="2505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latin typeface="+mn-lt"/>
              </a:rPr>
              <a:t>Hospitality</a:t>
            </a:r>
            <a:endParaRPr lang="en-US" dirty="0">
              <a:latin typeface="+mn-lt"/>
            </a:endParaRPr>
          </a:p>
        </p:txBody>
      </p:sp>
      <p:graphicFrame>
        <p:nvGraphicFramePr>
          <p:cNvPr id="4" name="Content Placeholder 3"/>
          <p:cNvGraphicFramePr>
            <a:graphicFrameLocks noGrp="1"/>
          </p:cNvGraphicFramePr>
          <p:nvPr>
            <p:ph idx="1"/>
          </p:nvPr>
        </p:nvGraphicFramePr>
        <p:xfrm>
          <a:off x="609600" y="2514600"/>
          <a:ext cx="8153400" cy="3497659"/>
        </p:xfrm>
        <a:graphic>
          <a:graphicData uri="http://schemas.openxmlformats.org/drawingml/2006/table">
            <a:tbl>
              <a:tblPr firstRow="1" bandRow="1">
                <a:tableStyleId>{5C22544A-7EE6-4342-B048-85BDC9FD1C3A}</a:tableStyleId>
              </a:tblPr>
              <a:tblGrid>
                <a:gridCol w="4076700"/>
                <a:gridCol w="4076700"/>
              </a:tblGrid>
              <a:tr h="754459">
                <a:tc>
                  <a:txBody>
                    <a:bodyPr/>
                    <a:lstStyle/>
                    <a:p>
                      <a:r>
                        <a:rPr lang="en-US" dirty="0" smtClean="0"/>
                        <a:t>Hospitality Segments</a:t>
                      </a:r>
                      <a:endParaRPr lang="en-US" dirty="0"/>
                    </a:p>
                  </a:txBody>
                  <a:tcPr>
                    <a:solidFill>
                      <a:schemeClr val="accent2">
                        <a:lumMod val="40000"/>
                        <a:lumOff val="60000"/>
                      </a:schemeClr>
                    </a:solidFill>
                  </a:tcPr>
                </a:tc>
                <a:tc>
                  <a:txBody>
                    <a:bodyPr/>
                    <a:lstStyle/>
                    <a:p>
                      <a:r>
                        <a:rPr lang="en-US" dirty="0" smtClean="0"/>
                        <a:t>Examples</a:t>
                      </a:r>
                      <a:endParaRPr lang="en-US" dirty="0"/>
                    </a:p>
                  </a:txBody>
                  <a:tcPr>
                    <a:solidFill>
                      <a:schemeClr val="accent2">
                        <a:lumMod val="40000"/>
                        <a:lumOff val="60000"/>
                      </a:schemeClr>
                    </a:solidFill>
                  </a:tcPr>
                </a:tc>
              </a:tr>
              <a:tr h="754459">
                <a:tc>
                  <a:txBody>
                    <a:bodyPr/>
                    <a:lstStyle/>
                    <a:p>
                      <a:r>
                        <a:rPr lang="en-US" dirty="0" smtClean="0"/>
                        <a:t>Foodservice</a:t>
                      </a:r>
                      <a:endParaRPr lang="en-US" dirty="0"/>
                    </a:p>
                  </a:txBody>
                  <a:tcPr>
                    <a:solidFill>
                      <a:schemeClr val="accent2">
                        <a:lumMod val="40000"/>
                        <a:lumOff val="60000"/>
                      </a:schemeClr>
                    </a:solidFill>
                  </a:tcPr>
                </a:tc>
                <a:tc>
                  <a:txBody>
                    <a:bodyPr/>
                    <a:lstStyle/>
                    <a:p>
                      <a:r>
                        <a:rPr lang="en-US" dirty="0" smtClean="0"/>
                        <a:t>Hotels</a:t>
                      </a:r>
                    </a:p>
                    <a:p>
                      <a:r>
                        <a:rPr lang="en-US" dirty="0" smtClean="0"/>
                        <a:t>Restaurants</a:t>
                      </a:r>
                    </a:p>
                    <a:p>
                      <a:r>
                        <a:rPr lang="en-US" dirty="0" smtClean="0"/>
                        <a:t>Retail establishments</a:t>
                      </a:r>
                      <a:endParaRPr lang="en-US" dirty="0"/>
                    </a:p>
                  </a:txBody>
                  <a:tcPr>
                    <a:solidFill>
                      <a:schemeClr val="accent2">
                        <a:lumMod val="40000"/>
                        <a:lumOff val="60000"/>
                      </a:schemeClr>
                    </a:solidFill>
                  </a:tcPr>
                </a:tc>
              </a:tr>
              <a:tr h="754459">
                <a:tc>
                  <a:txBody>
                    <a:bodyPr/>
                    <a:lstStyle/>
                    <a:p>
                      <a:r>
                        <a:rPr lang="en-US" dirty="0" smtClean="0"/>
                        <a:t>Lodging </a:t>
                      </a:r>
                      <a:endParaRPr lang="en-US" dirty="0"/>
                    </a:p>
                  </a:txBody>
                  <a:tcPr>
                    <a:solidFill>
                      <a:schemeClr val="accent2">
                        <a:lumMod val="40000"/>
                        <a:lumOff val="60000"/>
                      </a:schemeClr>
                    </a:solidFill>
                  </a:tcPr>
                </a:tc>
                <a:tc>
                  <a:txBody>
                    <a:bodyPr/>
                    <a:lstStyle/>
                    <a:p>
                      <a:r>
                        <a:rPr lang="en-US" dirty="0" smtClean="0"/>
                        <a:t>Hotels</a:t>
                      </a:r>
                    </a:p>
                    <a:p>
                      <a:r>
                        <a:rPr lang="en-US" dirty="0" smtClean="0"/>
                        <a:t>Motels</a:t>
                      </a:r>
                    </a:p>
                    <a:p>
                      <a:r>
                        <a:rPr lang="en-US" dirty="0" smtClean="0"/>
                        <a:t>Resorts</a:t>
                      </a:r>
                      <a:endParaRPr lang="en-US" dirty="0"/>
                    </a:p>
                  </a:txBody>
                  <a:tcPr>
                    <a:solidFill>
                      <a:schemeClr val="accent2">
                        <a:lumMod val="40000"/>
                        <a:lumOff val="60000"/>
                      </a:schemeClr>
                    </a:solidFill>
                  </a:tcPr>
                </a:tc>
              </a:tr>
              <a:tr h="754459">
                <a:tc>
                  <a:txBody>
                    <a:bodyPr/>
                    <a:lstStyle/>
                    <a:p>
                      <a:r>
                        <a:rPr lang="en-US" dirty="0" smtClean="0"/>
                        <a:t>Event</a:t>
                      </a:r>
                      <a:r>
                        <a:rPr lang="en-US" baseline="0" dirty="0" smtClean="0"/>
                        <a:t> Managements</a:t>
                      </a:r>
                      <a:endParaRPr lang="en-US" dirty="0"/>
                    </a:p>
                  </a:txBody>
                  <a:tcPr>
                    <a:solidFill>
                      <a:schemeClr val="accent2">
                        <a:lumMod val="40000"/>
                        <a:lumOff val="60000"/>
                      </a:schemeClr>
                    </a:solidFill>
                  </a:tcPr>
                </a:tc>
                <a:tc>
                  <a:txBody>
                    <a:bodyPr/>
                    <a:lstStyle/>
                    <a:p>
                      <a:r>
                        <a:rPr lang="en-US" dirty="0" smtClean="0"/>
                        <a:t>Stadiums</a:t>
                      </a:r>
                    </a:p>
                    <a:p>
                      <a:r>
                        <a:rPr lang="en-US" dirty="0" smtClean="0"/>
                        <a:t>Expositions</a:t>
                      </a:r>
                    </a:p>
                    <a:p>
                      <a:r>
                        <a:rPr lang="en-US" dirty="0" smtClean="0"/>
                        <a:t>Trade</a:t>
                      </a:r>
                      <a:r>
                        <a:rPr lang="en-US" baseline="0" dirty="0" smtClean="0"/>
                        <a:t> Shows</a:t>
                      </a:r>
                      <a:endParaRPr lang="en-US" dirty="0"/>
                    </a:p>
                  </a:txBody>
                  <a:tcPr>
                    <a:solidFill>
                      <a:schemeClr val="accent2">
                        <a:lumMod val="40000"/>
                        <a:lumOff val="6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Characteristics of The Foodservice Industry</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charset="0"/>
                <a:cs typeface="Arial" charset="0"/>
              </a:rPr>
              <a:t>Annual sales of over $550 billion dollars.</a:t>
            </a:r>
          </a:p>
          <a:p>
            <a:r>
              <a:rPr lang="en-US" dirty="0" smtClean="0">
                <a:latin typeface="Arial" charset="0"/>
                <a:cs typeface="Arial" charset="0"/>
              </a:rPr>
              <a:t>More than 945,000 restaurant and foodservice operators. </a:t>
            </a:r>
          </a:p>
          <a:p>
            <a:r>
              <a:rPr lang="en-US" dirty="0" smtClean="0">
                <a:latin typeface="Arial" charset="0"/>
                <a:cs typeface="Arial" charset="0"/>
              </a:rPr>
              <a:t>Employs more than 13 million people. </a:t>
            </a:r>
          </a:p>
          <a:p>
            <a:r>
              <a:rPr lang="en-US" dirty="0" smtClean="0">
                <a:latin typeface="Arial" charset="0"/>
                <a:cs typeface="Arial" charset="0"/>
              </a:rPr>
              <a:t>Over 57 percent of restaurant and foodservice managers are women.</a:t>
            </a:r>
          </a:p>
          <a:p>
            <a:r>
              <a:rPr lang="en-US" dirty="0" smtClean="0">
                <a:latin typeface="Arial" charset="0"/>
                <a:cs typeface="Arial" charset="0"/>
              </a:rPr>
              <a:t>Approximately 25 percent of eating-drinking establishments are owned by women, 15 percent by Asians, 8 percent by Hispanics, and 4 percent by African Americans.</a:t>
            </a:r>
          </a:p>
          <a:p>
            <a:r>
              <a:rPr lang="en-US" dirty="0" smtClean="0">
                <a:latin typeface="Arial" charset="0"/>
                <a:cs typeface="Arial" charset="0"/>
              </a:rPr>
              <a:t>The industry expects to continue to grow over the next decade, with 14.8 million jobs by 2019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mn-lt"/>
                <a:cs typeface="Arial" charset="0"/>
              </a:rPr>
              <a:t>The restaurant and foodservice industry can be divided into two major parts or segments: </a:t>
            </a:r>
            <a:r>
              <a:rPr lang="en-US" sz="2400" b="1" dirty="0" smtClean="0">
                <a:latin typeface="+mn-lt"/>
                <a:cs typeface="Arial" charset="0"/>
              </a:rPr>
              <a:t>commercial</a:t>
            </a:r>
            <a:r>
              <a:rPr lang="en-US" sz="2400" dirty="0" smtClean="0">
                <a:latin typeface="+mn-lt"/>
                <a:cs typeface="Arial" charset="0"/>
              </a:rPr>
              <a:t> and </a:t>
            </a:r>
            <a:r>
              <a:rPr lang="en-US" sz="2400" b="1" dirty="0" smtClean="0">
                <a:latin typeface="+mn-lt"/>
                <a:cs typeface="Arial" charset="0"/>
              </a:rPr>
              <a:t>noncommercial</a:t>
            </a:r>
            <a:endParaRPr lang="en-US" sz="2400" dirty="0">
              <a:latin typeface="+mn-lt"/>
            </a:endParaRPr>
          </a:p>
        </p:txBody>
      </p:sp>
      <p:sp>
        <p:nvSpPr>
          <p:cNvPr id="3" name="Content Placeholder 2"/>
          <p:cNvSpPr>
            <a:spLocks noGrp="1"/>
          </p:cNvSpPr>
          <p:nvPr>
            <p:ph idx="1"/>
          </p:nvPr>
        </p:nvSpPr>
        <p:spPr>
          <a:xfrm>
            <a:off x="457200" y="1905000"/>
            <a:ext cx="3733800" cy="4525963"/>
          </a:xfrm>
        </p:spPr>
        <p:txBody>
          <a:bodyPr>
            <a:normAutofit fontScale="92500" lnSpcReduction="10000"/>
          </a:bodyPr>
          <a:lstStyle/>
          <a:p>
            <a:r>
              <a:rPr lang="en-US" dirty="0" smtClean="0">
                <a:cs typeface="Arial" charset="0"/>
              </a:rPr>
              <a:t>The commercial segment makes up almost 80 percent of the restaurant and foodservice industry.</a:t>
            </a:r>
          </a:p>
          <a:p>
            <a:r>
              <a:rPr lang="en-US" dirty="0" smtClean="0">
                <a:cs typeface="Arial" charset="0"/>
              </a:rPr>
              <a:t>Types of foodservice within the foodservice segment include restaurants, catering and banquets, retail, stadium, and airline and cruise ships.</a:t>
            </a:r>
          </a:p>
          <a:p>
            <a:endParaRPr lang="en-US" dirty="0"/>
          </a:p>
        </p:txBody>
      </p:sp>
      <p:pic>
        <p:nvPicPr>
          <p:cNvPr id="4" name="Picture 3" descr="stadium.jpg"/>
          <p:cNvPicPr>
            <a:picLocks noChangeAspect="1"/>
          </p:cNvPicPr>
          <p:nvPr/>
        </p:nvPicPr>
        <p:blipFill>
          <a:blip r:embed="rId2" cstate="print"/>
          <a:stretch>
            <a:fillRect/>
          </a:stretch>
        </p:blipFill>
        <p:spPr>
          <a:xfrm>
            <a:off x="6858000" y="3886200"/>
            <a:ext cx="1541064" cy="2057400"/>
          </a:xfrm>
          <a:prstGeom prst="rect">
            <a:avLst/>
          </a:prstGeom>
        </p:spPr>
      </p:pic>
      <p:pic>
        <p:nvPicPr>
          <p:cNvPr id="5" name="Picture 4" descr="catering.jpg"/>
          <p:cNvPicPr>
            <a:picLocks noChangeAspect="1"/>
          </p:cNvPicPr>
          <p:nvPr/>
        </p:nvPicPr>
        <p:blipFill>
          <a:blip r:embed="rId3" cstate="print"/>
          <a:stretch>
            <a:fillRect/>
          </a:stretch>
        </p:blipFill>
        <p:spPr>
          <a:xfrm>
            <a:off x="5257800" y="1905000"/>
            <a:ext cx="3019425" cy="1514475"/>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4495800" y="3810000"/>
            <a:ext cx="2187575" cy="1444625"/>
          </a:xfrm>
          <a:prstGeom prst="rect">
            <a:avLst/>
          </a:prstGeom>
          <a:noFill/>
          <a:ln w="38100" cap="sq">
            <a:solidFill>
              <a:schemeClr val="bg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Non commercial</a:t>
            </a:r>
            <a:endParaRPr lang="en-US" dirty="0">
              <a:latin typeface="+mn-lt"/>
            </a:endParaRPr>
          </a:p>
        </p:txBody>
      </p:sp>
      <p:sp>
        <p:nvSpPr>
          <p:cNvPr id="3" name="Content Placeholder 2"/>
          <p:cNvSpPr>
            <a:spLocks noGrp="1"/>
          </p:cNvSpPr>
          <p:nvPr>
            <p:ph idx="1"/>
          </p:nvPr>
        </p:nvSpPr>
        <p:spPr>
          <a:xfrm>
            <a:off x="4572000" y="1935480"/>
            <a:ext cx="4114800" cy="4389120"/>
          </a:xfrm>
        </p:spPr>
        <p:txBody>
          <a:bodyPr>
            <a:normAutofit fontScale="85000" lnSpcReduction="20000"/>
          </a:bodyPr>
          <a:lstStyle/>
          <a:p>
            <a:r>
              <a:rPr lang="en-US" sz="2800" dirty="0" smtClean="0">
                <a:cs typeface="Arial" charset="0"/>
              </a:rPr>
              <a:t>The noncommercial segment represents about 20 percent of the foodservice industry.</a:t>
            </a:r>
          </a:p>
          <a:p>
            <a:r>
              <a:rPr lang="en-US" sz="2800" dirty="0" smtClean="0">
                <a:cs typeface="Arial" charset="0"/>
              </a:rPr>
              <a:t>The noncommercial segment prepares and serves food in support of some other establishment’s main function or purpose.</a:t>
            </a:r>
          </a:p>
          <a:p>
            <a:r>
              <a:rPr lang="en-US" sz="2800" dirty="0" smtClean="0">
                <a:cs typeface="Arial" charset="0"/>
              </a:rPr>
              <a:t>Categories in this segment include schools and universities, military, health care, business and industry, and clubs.</a:t>
            </a:r>
          </a:p>
          <a:p>
            <a:endParaRPr lang="en-US" dirty="0"/>
          </a:p>
        </p:txBody>
      </p:sp>
      <p:pic>
        <p:nvPicPr>
          <p:cNvPr id="4" name="Picture 3" descr="army.jpg"/>
          <p:cNvPicPr>
            <a:picLocks noChangeAspect="1"/>
          </p:cNvPicPr>
          <p:nvPr/>
        </p:nvPicPr>
        <p:blipFill>
          <a:blip r:embed="rId2" cstate="print"/>
          <a:stretch>
            <a:fillRect/>
          </a:stretch>
        </p:blipFill>
        <p:spPr>
          <a:xfrm>
            <a:off x="457199" y="1981200"/>
            <a:ext cx="2594935" cy="1704975"/>
          </a:xfrm>
          <a:prstGeom prst="rect">
            <a:avLst/>
          </a:prstGeom>
        </p:spPr>
      </p:pic>
      <p:pic>
        <p:nvPicPr>
          <p:cNvPr id="5" name="Picture 4" descr="school lunch.jpg"/>
          <p:cNvPicPr>
            <a:picLocks noChangeAspect="1"/>
          </p:cNvPicPr>
          <p:nvPr/>
        </p:nvPicPr>
        <p:blipFill>
          <a:blip r:embed="rId3" cstate="print"/>
          <a:stretch>
            <a:fillRect/>
          </a:stretch>
        </p:blipFill>
        <p:spPr>
          <a:xfrm>
            <a:off x="990600" y="3810000"/>
            <a:ext cx="3200828" cy="21345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457200" y="1935480"/>
            <a:ext cx="5867400" cy="4389120"/>
          </a:xfrm>
        </p:spPr>
        <p:txBody>
          <a:bodyPr>
            <a:normAutofit fontScale="77500" lnSpcReduction="20000"/>
          </a:bodyPr>
          <a:lstStyle/>
          <a:p>
            <a:r>
              <a:rPr lang="en-US" i="1" dirty="0" smtClean="0">
                <a:cs typeface="Arial" charset="0"/>
              </a:rPr>
              <a:t>The Real Beginning: Ancient Greece and Rome:</a:t>
            </a:r>
          </a:p>
          <a:p>
            <a:pPr lvl="1"/>
            <a:r>
              <a:rPr lang="en-US" dirty="0" smtClean="0">
                <a:cs typeface="Arial" charset="0"/>
              </a:rPr>
              <a:t>Ancient Greeks rarely dined out, although they enjoyed the social aspect of dining and often got together for banquets.</a:t>
            </a:r>
          </a:p>
          <a:p>
            <a:pPr lvl="1"/>
            <a:r>
              <a:rPr lang="en-US" dirty="0" smtClean="0">
                <a:cs typeface="Arial" charset="0"/>
              </a:rPr>
              <a:t>Romans’ meals were primarily served in the home.</a:t>
            </a:r>
          </a:p>
          <a:p>
            <a:pPr lvl="1"/>
            <a:r>
              <a:rPr lang="en-US" dirty="0" smtClean="0">
                <a:cs typeface="Arial" charset="0"/>
              </a:rPr>
              <a:t>Romans’ desires for exotic foods and spices increased trade, stretching the Roman Empire farther east and north.</a:t>
            </a:r>
          </a:p>
          <a:p>
            <a:r>
              <a:rPr lang="en-US" i="1" dirty="0" smtClean="0">
                <a:cs typeface="Arial" charset="0"/>
              </a:rPr>
              <a:t>The Middle Ages:</a:t>
            </a:r>
          </a:p>
          <a:p>
            <a:pPr lvl="1"/>
            <a:r>
              <a:rPr lang="en-US" dirty="0" smtClean="0">
                <a:cs typeface="Arial" charset="0"/>
              </a:rPr>
              <a:t>Landowners, who lived in relative comfort, held large banquets almost every night.</a:t>
            </a:r>
          </a:p>
          <a:p>
            <a:pPr lvl="1"/>
            <a:r>
              <a:rPr lang="en-US" dirty="0" smtClean="0">
                <a:cs typeface="Arial" charset="0"/>
              </a:rPr>
              <a:t>Travel was extremely dangerous. After the Moors invaded Spain in 800 AD, trade with the Far East and India came to a stop</a:t>
            </a:r>
            <a:r>
              <a:rPr lang="en-US" dirty="0" smtClean="0">
                <a:cs typeface="Times New Roman" pitchFamily="18" charset="0"/>
              </a:rPr>
              <a:t>—</a:t>
            </a:r>
            <a:r>
              <a:rPr lang="en-US" dirty="0" smtClean="0">
                <a:cs typeface="Arial" charset="0"/>
              </a:rPr>
              <a:t> including the shipment of spices and fine goods.</a:t>
            </a:r>
          </a:p>
          <a:p>
            <a:endParaRPr lang="en-US" dirty="0"/>
          </a:p>
        </p:txBody>
      </p:sp>
      <p:pic>
        <p:nvPicPr>
          <p:cNvPr id="4" name="Picture 14"/>
          <p:cNvPicPr>
            <a:picLocks noChangeAspect="1" noChangeArrowheads="1"/>
          </p:cNvPicPr>
          <p:nvPr/>
        </p:nvPicPr>
        <p:blipFill>
          <a:blip r:embed="rId2" cstate="print"/>
          <a:srcRect/>
          <a:stretch>
            <a:fillRect/>
          </a:stretch>
        </p:blipFill>
        <p:spPr bwMode="auto">
          <a:xfrm>
            <a:off x="6248400" y="2743200"/>
            <a:ext cx="2592929" cy="1828800"/>
          </a:xfrm>
          <a:prstGeom prst="rect">
            <a:avLst/>
          </a:prstGeom>
          <a:noFill/>
          <a:ln w="38100" cap="sq">
            <a:solidFill>
              <a:schemeClr val="bg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2133600" y="1905000"/>
            <a:ext cx="6553200" cy="4389120"/>
          </a:xfrm>
        </p:spPr>
        <p:txBody>
          <a:bodyPr>
            <a:normAutofit fontScale="85000" lnSpcReduction="20000"/>
          </a:bodyPr>
          <a:lstStyle/>
          <a:p>
            <a:r>
              <a:rPr lang="en-US" i="1" dirty="0" smtClean="0">
                <a:cs typeface="Arial" charset="0"/>
              </a:rPr>
              <a:t>The Renaissance through the French Revolution:</a:t>
            </a:r>
          </a:p>
          <a:p>
            <a:pPr lvl="1"/>
            <a:r>
              <a:rPr lang="en-US" dirty="0" smtClean="0">
                <a:cs typeface="Arial" charset="0"/>
              </a:rPr>
              <a:t>During the Renaissance, world travel and international trade greatly improved the European way of life. The food preparation system we now call </a:t>
            </a:r>
            <a:r>
              <a:rPr lang="en-US" i="1" dirty="0" smtClean="0">
                <a:cs typeface="Arial" charset="0"/>
              </a:rPr>
              <a:t>haute cuisine</a:t>
            </a:r>
            <a:r>
              <a:rPr lang="en-US" dirty="0" smtClean="0">
                <a:cs typeface="Arial" charset="0"/>
              </a:rPr>
              <a:t>, an elaborate and refined system of food preparation, had its roots during this period.</a:t>
            </a:r>
          </a:p>
          <a:p>
            <a:pPr lvl="1"/>
            <a:r>
              <a:rPr lang="en-US" b="1" dirty="0" smtClean="0">
                <a:cs typeface="Arial" charset="0"/>
              </a:rPr>
              <a:t>Guilds</a:t>
            </a:r>
            <a:r>
              <a:rPr lang="en-US" dirty="0" smtClean="0">
                <a:cs typeface="Arial" charset="0"/>
              </a:rPr>
              <a:t>, or associations of people with similar interests or professions, were organized.</a:t>
            </a:r>
          </a:p>
          <a:p>
            <a:pPr lvl="1"/>
            <a:r>
              <a:rPr lang="en-US" dirty="0" smtClean="0">
                <a:cs typeface="Arial" charset="0"/>
              </a:rPr>
              <a:t>Cooking guilds established many of the professional standards and traditions that exist today.</a:t>
            </a:r>
          </a:p>
          <a:p>
            <a:pPr lvl="1"/>
            <a:r>
              <a:rPr lang="en-US" dirty="0" smtClean="0">
                <a:cs typeface="Arial" charset="0"/>
              </a:rPr>
              <a:t>In 1765, a man named Boulanger began serving hot soups called </a:t>
            </a:r>
            <a:r>
              <a:rPr lang="en-US" i="1" dirty="0" err="1" smtClean="0">
                <a:cs typeface="Arial" charset="0"/>
              </a:rPr>
              <a:t>restaurers</a:t>
            </a:r>
            <a:r>
              <a:rPr lang="en-US" dirty="0" smtClean="0">
                <a:cs typeface="Arial" charset="0"/>
              </a:rPr>
              <a:t> (meaning restoratives) for their health-restoring properties. He called his café a </a:t>
            </a:r>
            <a:r>
              <a:rPr lang="en-US" i="1" dirty="0" err="1" smtClean="0">
                <a:cs typeface="Arial" charset="0"/>
              </a:rPr>
              <a:t>restorante</a:t>
            </a:r>
            <a:r>
              <a:rPr lang="en-US" dirty="0" smtClean="0">
                <a:cs typeface="Arial" charset="0"/>
              </a:rPr>
              <a:t>, the origin of our modern word </a:t>
            </a:r>
            <a:r>
              <a:rPr lang="en-US" b="1" dirty="0" smtClean="0">
                <a:cs typeface="Arial" charset="0"/>
              </a:rPr>
              <a:t>restaurant</a:t>
            </a:r>
            <a:r>
              <a:rPr lang="en-US" dirty="0" smtClean="0">
                <a:latin typeface="Arial" charset="0"/>
                <a:cs typeface="Arial" charset="0"/>
              </a:rPr>
              <a:t>.</a:t>
            </a:r>
          </a:p>
          <a:p>
            <a:endParaRPr lang="en-US" dirty="0"/>
          </a:p>
        </p:txBody>
      </p:sp>
      <p:pic>
        <p:nvPicPr>
          <p:cNvPr id="6" name="Picture 4" descr="C:\Users\Schwartz Family\Documents\GSPS\EL_NRA\Shutterstock Downloads\shutterstock_38418052.jpg"/>
          <p:cNvPicPr>
            <a:picLocks noChangeAspect="1" noChangeArrowheads="1"/>
          </p:cNvPicPr>
          <p:nvPr/>
        </p:nvPicPr>
        <p:blipFill>
          <a:blip r:embed="rId2" cstate="print"/>
          <a:srcRect/>
          <a:stretch>
            <a:fillRect/>
          </a:stretch>
        </p:blipFill>
        <p:spPr bwMode="auto">
          <a:xfrm>
            <a:off x="457200" y="2819400"/>
            <a:ext cx="2037416" cy="1676400"/>
          </a:xfrm>
          <a:prstGeom prst="rect">
            <a:avLst/>
          </a:prstGeom>
          <a:noFill/>
          <a:ln w="38100" cap="sq">
            <a:solidFill>
              <a:schemeClr val="bg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History of Hospitality and the Food service Industry</a:t>
            </a:r>
            <a:endParaRPr lang="en-US" dirty="0">
              <a:latin typeface="+mn-lt"/>
            </a:endParaRPr>
          </a:p>
        </p:txBody>
      </p:sp>
      <p:sp>
        <p:nvSpPr>
          <p:cNvPr id="3" name="Content Placeholder 2"/>
          <p:cNvSpPr>
            <a:spLocks noGrp="1"/>
          </p:cNvSpPr>
          <p:nvPr>
            <p:ph idx="1"/>
          </p:nvPr>
        </p:nvSpPr>
        <p:spPr>
          <a:xfrm>
            <a:off x="457200" y="1935480"/>
            <a:ext cx="5562600" cy="4389120"/>
          </a:xfrm>
        </p:spPr>
        <p:txBody>
          <a:bodyPr>
            <a:normAutofit lnSpcReduction="10000"/>
          </a:bodyPr>
          <a:lstStyle/>
          <a:p>
            <a:r>
              <a:rPr lang="en-US" i="1" dirty="0" smtClean="0">
                <a:cs typeface="Arial" charset="0"/>
              </a:rPr>
              <a:t>Colonial North America</a:t>
            </a:r>
          </a:p>
          <a:p>
            <a:pPr lvl="1"/>
            <a:r>
              <a:rPr lang="en-US" sz="2200" dirty="0" smtClean="0">
                <a:cs typeface="Arial" charset="0"/>
              </a:rPr>
              <a:t>As people immigrated to the New World, cities along the East Coast grew.</a:t>
            </a:r>
          </a:p>
          <a:p>
            <a:pPr lvl="1"/>
            <a:r>
              <a:rPr lang="en-US" sz="2200" dirty="0" smtClean="0">
                <a:cs typeface="Arial" charset="0"/>
              </a:rPr>
              <a:t>As early as 1634, an inn in Boston called Cole’s offered food and lodging to travelers.</a:t>
            </a:r>
          </a:p>
          <a:p>
            <a:pPr lvl="1"/>
            <a:r>
              <a:rPr lang="en-US" sz="2200" dirty="0" smtClean="0">
                <a:cs typeface="Arial" charset="0"/>
              </a:rPr>
              <a:t>Very few early-colonial Americans ever traveled or dined out. Those people who did travel, stayed at inns, often sleeping together in the same large room and even sharing a single bed. If travelers arrived after dinner had been served, they would have to go without.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172200" y="3048000"/>
            <a:ext cx="2578834" cy="1722437"/>
          </a:xfrm>
          <a:prstGeom prst="rect">
            <a:avLst/>
          </a:prstGeom>
          <a:noFill/>
          <a:ln w="38100" cap="sq">
            <a:solidFill>
              <a:schemeClr val="bg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268</TotalTime>
  <Words>2074</Words>
  <Application>Microsoft Office PowerPoint</Application>
  <PresentationFormat>On-screen Show (4:3)</PresentationFormat>
  <Paragraphs>167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Welcome to the Foodservice Industry!</vt:lpstr>
      <vt:lpstr>The Big Picture: The Hospitality Industry</vt:lpstr>
      <vt:lpstr> Hospitality</vt:lpstr>
      <vt:lpstr>Characteristics of The Foodservice Industry</vt:lpstr>
      <vt:lpstr>The restaurant and foodservice industry can be divided into two major parts or segments: commercial and noncommercial</vt:lpstr>
      <vt:lpstr>Non commercial</vt:lpstr>
      <vt:lpstr>History of Hospitality and the Food service Industry</vt:lpstr>
      <vt:lpstr>History of Hospitality and the Food service Industry</vt:lpstr>
      <vt:lpstr>History of Hospitality and the Food service Industry</vt:lpstr>
      <vt:lpstr>History of Hospitality and the Food service Industry</vt:lpstr>
      <vt:lpstr>History of Hospitality and the Food service Industry</vt:lpstr>
      <vt:lpstr>History of Hospitality and the Food service Industry</vt:lpstr>
      <vt:lpstr>History of Hospitality and the Food service Industry</vt:lpstr>
      <vt:lpstr>Types of Establishments</vt:lpstr>
      <vt:lpstr>Restaurants </vt:lpstr>
      <vt:lpstr>Catering</vt:lpstr>
      <vt:lpstr>Retail &amp; Stadiums</vt:lpstr>
      <vt:lpstr>Convention Center</vt:lpstr>
      <vt:lpstr>More Establishments</vt:lpstr>
      <vt:lpstr>Careers</vt:lpstr>
      <vt:lpstr>Why People Travel</vt:lpstr>
      <vt:lpstr>        To meet the needs of both leisure and business travelers, tourism is classified according to the type of travel experience that people desire.  </vt:lpstr>
      <vt:lpstr>Lodging Operations</vt:lpstr>
      <vt:lpstr>Lodging operations</vt:lpstr>
      <vt:lpstr>Lodging Careers</vt:lpstr>
      <vt:lpstr>Ratings Organizations</vt:lpstr>
      <vt:lpstr>Ratings Organizations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Foodservice Industry!</dc:title>
  <dc:creator>Becca</dc:creator>
  <cp:lastModifiedBy>Becca</cp:lastModifiedBy>
  <cp:revision>15</cp:revision>
  <dcterms:created xsi:type="dcterms:W3CDTF">2012-07-06T22:24:13Z</dcterms:created>
  <dcterms:modified xsi:type="dcterms:W3CDTF">2012-07-07T18:55:12Z</dcterms:modified>
</cp:coreProperties>
</file>