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9" r:id="rId3"/>
    <p:sldId id="280" r:id="rId4"/>
    <p:sldId id="282" r:id="rId5"/>
    <p:sldId id="257" r:id="rId6"/>
    <p:sldId id="262" r:id="rId7"/>
    <p:sldId id="263" r:id="rId8"/>
    <p:sldId id="259" r:id="rId9"/>
    <p:sldId id="270" r:id="rId10"/>
    <p:sldId id="260" r:id="rId11"/>
    <p:sldId id="268" r:id="rId12"/>
    <p:sldId id="261" r:id="rId13"/>
    <p:sldId id="266" r:id="rId14"/>
    <p:sldId id="276" r:id="rId15"/>
    <p:sldId id="258" r:id="rId16"/>
    <p:sldId id="265" r:id="rId17"/>
    <p:sldId id="277" r:id="rId18"/>
    <p:sldId id="278" r:id="rId19"/>
    <p:sldId id="273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5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E9E55-07DB-434E-B1AA-773CF883C6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5C718-6F88-4DD7-B1E3-5FB7D05C03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90E49-0417-4A0B-B99E-4B963DFA1F5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690C2-5A2E-47F5-ADA0-2646DDFFEE9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9A987-CDCF-4108-912B-39A3BAAF9EE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B3C7DF-0DCD-4073-BD7E-D7187A7CE08D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A2FFCA-7684-44C1-84D9-721F7FAD7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Vitamins and Their Functions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pic>
        <p:nvPicPr>
          <p:cNvPr id="6146" name="Picture 2" descr="C:\Users\vveigel\AppData\Local\Microsoft\Windows\Temporary Internet Files\Content.IE5\3Y4OYZQF\MC900286855[2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58" y="304800"/>
            <a:ext cx="4958342" cy="42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Folic Acid- B Vitamins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 blood cells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Oranges, dark green vegetables, whole grains, meat, eggs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Neural tube birth</a:t>
                      </a:r>
                      <a:r>
                        <a:rPr lang="en-US" sz="2800" baseline="0" dirty="0" smtClean="0"/>
                        <a:t> disorders like spina bifida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 descr="C:\Documents and Settings\val.MYDOMAIN\Local Settings\Temporary Internet Files\Content.IE5\GD0PABC5\MCj04301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95800"/>
            <a:ext cx="2221498" cy="1752600"/>
          </a:xfrm>
          <a:prstGeom prst="rect">
            <a:avLst/>
          </a:prstGeom>
          <a:noFill/>
        </p:spPr>
      </p:pic>
      <p:pic>
        <p:nvPicPr>
          <p:cNvPr id="5127" name="Picture 7" descr="C:\Documents and Settings\val.MYDOMAIN\Local Settings\Temporary Internet Files\Content.IE5\6RDG17VY\MCj04104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1981200" cy="226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49714" y="1"/>
            <a:ext cx="4717143" cy="8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 dirty="0"/>
              <a:t>Spina Bifida</a:t>
            </a:r>
            <a:endParaRPr lang="en-US" dirty="0"/>
          </a:p>
        </p:txBody>
      </p:sp>
      <p:pic>
        <p:nvPicPr>
          <p:cNvPr id="16387" name="Picture 5" descr="Spina Bif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811485" cy="36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17714" y="1562695"/>
            <a:ext cx="3410857" cy="31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spinal cord begins to develop within the first 28 days of pregnancy. 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Neural tube damage occurs during the first weeks of pregnancy, before a woman may realize she is pregnant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Meeting the folate requirement before becoming pregnant is essential for prevention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c - (ascorbic acid)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Helps to</a:t>
                      </a:r>
                      <a:r>
                        <a:rPr lang="en-US" sz="2800" baseline="0" dirty="0" smtClean="0"/>
                        <a:t> form collagen which holds the cells together and aids in healing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citrus fruit, strawberries,</a:t>
                      </a:r>
                      <a:r>
                        <a:rPr lang="en-US" sz="2800" baseline="0" dirty="0" smtClean="0"/>
                        <a:t> broccoli, tomatoes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Scurvy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Documents and Settings\val.MYDOMAIN\Local Settings\Temporary Internet Files\Content.IE5\2TC7QXU5\MPj04387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2286000" cy="1575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46482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Scurvy</a:t>
            </a:r>
            <a:r>
              <a:rPr lang="en-US" sz="2000" dirty="0" smtClean="0"/>
              <a:t>:  Weakness, lack of appetite.  Skin becomes thick, scaly and darkens.  Causes bruises, joints swell and are painful, gums bleed.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Scurvy</a:t>
            </a:r>
            <a:endParaRPr lang="en-US" dirty="0"/>
          </a:p>
        </p:txBody>
      </p:sp>
      <p:pic>
        <p:nvPicPr>
          <p:cNvPr id="4" name="Picture 5" descr="Scurvy-Tee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697016" cy="313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curvy-Skin"/>
          <p:cNvPicPr>
            <a:picLocks noChangeAspect="1" noChangeArrowheads="1"/>
          </p:cNvPicPr>
          <p:nvPr/>
        </p:nvPicPr>
        <p:blipFill>
          <a:blip r:embed="rId3" cstate="print"/>
          <a:srcRect l="3540" t="2614" r="4425" b="8496"/>
          <a:stretch>
            <a:fillRect/>
          </a:stretch>
        </p:blipFill>
        <p:spPr bwMode="auto">
          <a:xfrm>
            <a:off x="5562600" y="1676400"/>
            <a:ext cx="29129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 (The sunshine vitamin)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Manufactured by the body with exposure to sunlight</a:t>
            </a:r>
            <a:endParaRPr lang="en-US" dirty="0"/>
          </a:p>
        </p:txBody>
      </p:sp>
      <p:pic>
        <p:nvPicPr>
          <p:cNvPr id="4" name="Picture 3" descr="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438400"/>
            <a:ext cx="3190875" cy="3262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4194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Prevents</a:t>
                      </a:r>
                      <a:endParaRPr lang="en-US" sz="3200" dirty="0"/>
                    </a:p>
                  </a:txBody>
                  <a:tcPr/>
                </a:tc>
              </a:tr>
              <a:tr h="130238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Works with the body to build and maintain healthy bones and teeth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Added to milk products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Rickets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\\server\family\val\clip art\ric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14800"/>
            <a:ext cx="1752600" cy="2122368"/>
          </a:xfrm>
          <a:prstGeom prst="rect">
            <a:avLst/>
          </a:prstGeom>
          <a:noFill/>
        </p:spPr>
      </p:pic>
      <p:pic>
        <p:nvPicPr>
          <p:cNvPr id="3080" name="Picture 8" descr="C:\Documents and Settings\val.MYDOMAIN\Local Settings\Temporary Internet Files\Content.IE5\JZTIBNGJ\MCj023276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835025" cy="23812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4191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Rickets:</a:t>
            </a:r>
            <a:r>
              <a:rPr lang="en-US" sz="2000" dirty="0" smtClean="0"/>
              <a:t>  Bones become weak and soft. Bone deformities can result in growing children.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Rickets</a:t>
            </a:r>
            <a:endParaRPr lang="en-US" dirty="0"/>
          </a:p>
        </p:txBody>
      </p:sp>
      <p:pic>
        <p:nvPicPr>
          <p:cNvPr id="4" name="Picture 5" descr="Ricke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2857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ickets-X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29365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692519"/>
              </p:ext>
            </p:extLst>
          </p:nvPr>
        </p:nvGraphicFramePr>
        <p:xfrm>
          <a:off x="304800" y="1554163"/>
          <a:ext cx="8686800" cy="15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Protects membranes of white and red blood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-Fruits and Veggies</a:t>
                      </a:r>
                    </a:p>
                    <a:p>
                      <a:pPr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-Fortified grains and cereals</a:t>
                      </a:r>
                    </a:p>
                    <a:p>
                      <a:pPr>
                        <a:lnSpc>
                          <a:spcPct val="7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-Nuts &amp; seeds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Nerve deterioration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vveigel\AppData\Local\Microsoft\Windows\Temporary Internet Files\Content.IE5\O0YUAU31\MP9001779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7" y="4703989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veigel\AppData\Local\Microsoft\Windows\Temporary Internet Files\Content.IE5\34DCHWCV\MP9004006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80" y="3590244"/>
            <a:ext cx="1781556" cy="22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veigel\AppData\Local\Microsoft\Windows\Temporary Internet Files\Content.IE5\8WH7LMJ3\MP90017795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55" y="4466440"/>
            <a:ext cx="3130139" cy="20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53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Helps blood to clot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-Dark green leafy vegetables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</a:pPr>
                      <a:r>
                        <a:rPr lang="en-US" sz="1800" dirty="0" smtClean="0"/>
                        <a:t>-Liver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Hemorrhaging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vveigel\AppData\Local\Microsoft\Windows\Temporary Internet Files\Content.IE5\3Y4OYZQF\MP9004484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77611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-304800" y="1371600"/>
            <a:ext cx="4717143" cy="8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 dirty="0"/>
              <a:t>Jaundice</a:t>
            </a:r>
            <a:endParaRPr lang="en-US" dirty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8200571" cy="64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Phototherapy</a:t>
            </a:r>
            <a:r>
              <a:rPr lang="en-US" dirty="0"/>
              <a:t> is a treatment with a special light that helps rid the body of the </a:t>
            </a:r>
            <a:r>
              <a:rPr lang="en-US" dirty="0" err="1"/>
              <a:t>bilirubin</a:t>
            </a:r>
            <a:r>
              <a:rPr lang="en-US" dirty="0"/>
              <a:t> by altering it or making it easier for the liver to get rid of it.  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3120571" cy="230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/>
              <a:t>Bilirubin</a:t>
            </a:r>
            <a:r>
              <a:rPr lang="en-US" dirty="0"/>
              <a:t> is produced by the breakdown of red blood cells.  Normally </a:t>
            </a:r>
            <a:r>
              <a:rPr lang="en-US" dirty="0" err="1"/>
              <a:t>bilirubin</a:t>
            </a:r>
            <a:r>
              <a:rPr lang="en-US" dirty="0"/>
              <a:t> passes through the liver. Jaundice occurs when </a:t>
            </a:r>
            <a:r>
              <a:rPr lang="en-US" dirty="0" err="1"/>
              <a:t>bilirubin</a:t>
            </a:r>
            <a:r>
              <a:rPr lang="en-US" dirty="0"/>
              <a:t> builds up faster than a newborn's liver can break it down and pass it from the body.</a:t>
            </a:r>
          </a:p>
        </p:txBody>
      </p:sp>
      <p:pic>
        <p:nvPicPr>
          <p:cNvPr id="6" name="Picture 5" descr="photothera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524000"/>
            <a:ext cx="4210050" cy="27914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much Vitamin K causes Jaundice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Soluble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D</a:t>
            </a:r>
          </a:p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209800"/>
            <a:ext cx="731520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Dissolve in Fat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body stores them but they can be toxic in excessive amounts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4" name="Picture 4" descr="C:\Users\vveigel\AppData\Local\Microsoft\Windows\Temporary Internet Files\Content.IE5\O0YUAU31\MC900089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76395"/>
            <a:ext cx="2743200" cy="23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jaundiceBAB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-1306"/>
          <a:stretch>
            <a:fillRect/>
          </a:stretch>
        </p:blipFill>
        <p:spPr bwMode="auto">
          <a:xfrm>
            <a:off x="1981200" y="1905000"/>
            <a:ext cx="4267200" cy="353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soluble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</a:p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1295401"/>
            <a:ext cx="66786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Dissolve 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 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Water</a:t>
            </a:r>
          </a:p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body uses what it needs and then excretes the rest therefore they do not become toxic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vveigel\AppData\Local\Microsoft\Windows\Temporary Internet Files\Content.IE5\O0YUAU31\MP9004447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40" y="4434722"/>
            <a:ext cx="2959060" cy="22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turn carbohydrates into energy and help to promote a </a:t>
            </a:r>
            <a:r>
              <a:rPr lang="en-US" smtClean="0"/>
              <a:t>healthy nervous system</a:t>
            </a:r>
            <a:endParaRPr lang="en-US"/>
          </a:p>
        </p:txBody>
      </p:sp>
      <p:pic>
        <p:nvPicPr>
          <p:cNvPr id="3074" name="Picture 2" descr="C:\Users\vveigel\AppData\Local\Microsoft\Windows\Temporary Internet Files\Content.IE5\3Y4OYZQF\MC9002868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044029" cy="25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Vitamin A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86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Enhances hair</a:t>
                      </a:r>
                      <a:r>
                        <a:rPr lang="en-US" sz="2800" baseline="0" dirty="0" smtClean="0"/>
                        <a:t> and skin, </a:t>
                      </a:r>
                      <a:r>
                        <a:rPr lang="en-US" sz="2800" dirty="0" smtClean="0"/>
                        <a:t>Helps vision, growth and nerves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Red, orange and dark green vegetables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Night blindness,</a:t>
                      </a:r>
                      <a:r>
                        <a:rPr lang="en-US" sz="2800" baseline="0" dirty="0" smtClean="0"/>
                        <a:t> poor eyesight, poor skin and hair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4038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Night Blindness</a:t>
            </a:r>
            <a:r>
              <a:rPr lang="en-US" sz="2400" dirty="0" smtClean="0"/>
              <a:t>:  Eyes becomes sensitive to light and it is hard to see in dim light . </a:t>
            </a:r>
            <a:endParaRPr lang="en-US" sz="2400" dirty="0"/>
          </a:p>
        </p:txBody>
      </p:sp>
      <p:pic>
        <p:nvPicPr>
          <p:cNvPr id="9" name="Picture 8" descr="v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0386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Thiamin – (vitamin B1)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Nerve tissue, digestive system,</a:t>
                      </a:r>
                      <a:r>
                        <a:rPr lang="en-US" sz="2800" baseline="0" dirty="0" smtClean="0"/>
                        <a:t> appetite, energy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Milk, whole grains, poultry, fish, dried beans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Beriberi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Documents and Settings\val.MYDOMAIN\Local Settings\Temporary Internet Files\Content.IE5\GD0PABC5\MPj043645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1697885" cy="1133608"/>
          </a:xfrm>
          <a:prstGeom prst="rect">
            <a:avLst/>
          </a:prstGeom>
          <a:noFill/>
        </p:spPr>
      </p:pic>
      <p:pic>
        <p:nvPicPr>
          <p:cNvPr id="7171" name="Picture 3" descr="C:\Documents and Settings\val.MYDOMAIN\Local Settings\Temporary Internet Files\Content.IE5\C50NOBCV\MPj022776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267200"/>
            <a:ext cx="1295400" cy="1933032"/>
          </a:xfrm>
          <a:prstGeom prst="rect">
            <a:avLst/>
          </a:prstGeom>
          <a:noFill/>
        </p:spPr>
      </p:pic>
      <p:pic>
        <p:nvPicPr>
          <p:cNvPr id="7172" name="Picture 4" descr="\\server\family\val\clip art\190px-Beriberi_USN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7162800" y="4495800"/>
            <a:ext cx="1715223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3000" y="37338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Beriberi</a:t>
            </a:r>
            <a:r>
              <a:rPr lang="en-US" sz="2000" dirty="0" smtClean="0"/>
              <a:t>:  Swelling of the heart, numbness of hands and feet, mental confusion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Riboflavin – (vitamin b2)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Promotes growth, nerves, digestion, works with protein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Milk, whole grains, dark green vegetables, fish,</a:t>
                      </a:r>
                      <a:r>
                        <a:rPr lang="en-US" sz="2800" baseline="0" dirty="0" smtClean="0"/>
                        <a:t> eggs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Premature</a:t>
                      </a:r>
                      <a:r>
                        <a:rPr lang="en-US" sz="2800" baseline="0" dirty="0" smtClean="0"/>
                        <a:t> aging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Documents and Settings\val.MYDOMAIN\Local Settings\Temporary Internet Files\Content.IE5\CNL4KJM8\MPj031402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410200"/>
            <a:ext cx="1295400" cy="1170021"/>
          </a:xfrm>
          <a:prstGeom prst="rect">
            <a:avLst/>
          </a:prstGeom>
          <a:noFill/>
        </p:spPr>
      </p:pic>
      <p:pic>
        <p:nvPicPr>
          <p:cNvPr id="8196" name="Picture 4" descr="C:\Documents and Settings\val.MYDOMAIN\Local Settings\Temporary Internet Files\Content.IE5\GD0PABC5\MPj043738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1143000" cy="1712054"/>
          </a:xfrm>
          <a:prstGeom prst="rect">
            <a:avLst/>
          </a:prstGeom>
          <a:noFill/>
        </p:spPr>
      </p:pic>
      <p:pic>
        <p:nvPicPr>
          <p:cNvPr id="8197" name="Picture 5" descr="C:\Documents and Settings\val.MYDOMAIN\Local Settings\Temporary Internet Files\Content.IE5\VQP2JPNF\MPj040746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114800"/>
            <a:ext cx="1514475" cy="152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Niacin – (vitamin B3)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Nerve tissue, digestive system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Milk, whole grains, dates, peaches, fish, poultry, peanuts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Pellagra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Documents and Settings\val.MYDOMAIN\Local Settings\Temporary Internet Files\Content.IE5\Y8PE2SVT\MCj043690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9478">
            <a:off x="315628" y="3744627"/>
            <a:ext cx="1714500" cy="1714500"/>
          </a:xfrm>
          <a:prstGeom prst="rect">
            <a:avLst/>
          </a:prstGeom>
          <a:noFill/>
        </p:spPr>
      </p:pic>
      <p:pic>
        <p:nvPicPr>
          <p:cNvPr id="4099" name="Picture 3" descr="C:\Documents and Settings\val.MYDOMAIN\Local Settings\Temporary Internet Files\Content.IE5\ATAALKKC\MCj041250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79478">
            <a:off x="993976" y="5163056"/>
            <a:ext cx="2292350" cy="936625"/>
          </a:xfrm>
          <a:prstGeom prst="rect">
            <a:avLst/>
          </a:prstGeom>
          <a:noFill/>
        </p:spPr>
      </p:pic>
      <p:pic>
        <p:nvPicPr>
          <p:cNvPr id="4100" name="Picture 4" descr="\\server\family\val\clip art\pellagr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95800"/>
            <a:ext cx="1524000" cy="203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46482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Pellagra:</a:t>
            </a:r>
            <a:r>
              <a:rPr lang="en-US" sz="2000" dirty="0" smtClean="0"/>
              <a:t>  Skin irritations, digestive problems, swelling of the tongue.  If not treated, mental disorder or death.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13429" y="1"/>
            <a:ext cx="4717143" cy="8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 dirty="0"/>
              <a:t>Pellagra</a:t>
            </a:r>
            <a:endParaRPr lang="en-US" dirty="0"/>
          </a:p>
        </p:txBody>
      </p:sp>
      <p:pic>
        <p:nvPicPr>
          <p:cNvPr id="14339" name="Picture 5" descr="Pellagr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43" y="1143000"/>
            <a:ext cx="3388179" cy="341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Pellag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8572" y="2428875"/>
            <a:ext cx="544285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564</Words>
  <Application>Microsoft Office PowerPoint</Application>
  <PresentationFormat>On-screen Show (4:3)</PresentationFormat>
  <Paragraphs>102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Vitamins and Their Functions </vt:lpstr>
      <vt:lpstr>Fat Soluble Vitamins</vt:lpstr>
      <vt:lpstr>Water soluble vitamins</vt:lpstr>
      <vt:lpstr>B Vitamins</vt:lpstr>
      <vt:lpstr>Vitamin A</vt:lpstr>
      <vt:lpstr>Thiamin – (vitamin B1)</vt:lpstr>
      <vt:lpstr>Riboflavin – (vitamin b2)</vt:lpstr>
      <vt:lpstr>Niacin – (vitamin B3)</vt:lpstr>
      <vt:lpstr>PowerPoint Presentation</vt:lpstr>
      <vt:lpstr>Folic Acid- B Vitamins</vt:lpstr>
      <vt:lpstr>PowerPoint Presentation</vt:lpstr>
      <vt:lpstr>Vitamin c - (ascorbic acid)</vt:lpstr>
      <vt:lpstr>Scurvy</vt:lpstr>
      <vt:lpstr>Vitamin D (The sunshine vitamin)</vt:lpstr>
      <vt:lpstr>Vitamin D</vt:lpstr>
      <vt:lpstr>Rickets</vt:lpstr>
      <vt:lpstr>Vitamin E</vt:lpstr>
      <vt:lpstr>Vitamin K</vt:lpstr>
      <vt:lpstr>To much Vitamin K causes Jaundice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Vitamins and Their Functions </dc:title>
  <dc:creator>val</dc:creator>
  <cp:lastModifiedBy>DSD</cp:lastModifiedBy>
  <cp:revision>35</cp:revision>
  <dcterms:created xsi:type="dcterms:W3CDTF">2008-10-22T03:01:57Z</dcterms:created>
  <dcterms:modified xsi:type="dcterms:W3CDTF">2013-10-28T17:14:55Z</dcterms:modified>
</cp:coreProperties>
</file>