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79" r:id="rId4"/>
    <p:sldId id="271" r:id="rId5"/>
    <p:sldId id="257" r:id="rId6"/>
    <p:sldId id="267" r:id="rId7"/>
    <p:sldId id="259" r:id="rId8"/>
    <p:sldId id="272" r:id="rId9"/>
    <p:sldId id="273" r:id="rId10"/>
    <p:sldId id="264" r:id="rId11"/>
    <p:sldId id="278" r:id="rId12"/>
    <p:sldId id="265" r:id="rId13"/>
    <p:sldId id="269" r:id="rId14"/>
    <p:sldId id="262" r:id="rId15"/>
    <p:sldId id="274" r:id="rId16"/>
    <p:sldId id="275" r:id="rId17"/>
    <p:sldId id="276" r:id="rId18"/>
    <p:sldId id="261" r:id="rId19"/>
    <p:sldId id="27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8CD80-E46A-40AA-B280-E49A492E11BA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886B-DE66-4D5C-99B5-652B1274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1B2A-42AA-431B-8945-87F66DC8F95C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ADDFA-2B5B-46A7-8CD1-F6DBD615A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F0A59-33EF-4338-9594-6A83C2985D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A8B39-ACFE-4BD6-90E8-149AB393C17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DFDD9-A746-431D-9FD4-BBBF81ADA1B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4932BE-E568-4BA0-9890-90E1F258F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610600" cy="1828800"/>
          </a:xfrm>
        </p:spPr>
        <p:txBody>
          <a:bodyPr/>
          <a:lstStyle/>
          <a:p>
            <a:pPr algn="ctr"/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315200" cy="23622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5595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</a:t>
                      </a:r>
                      <a:r>
                        <a:rPr lang="en-US" baseline="0" dirty="0" smtClean="0"/>
                        <a:t>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Blood- hemoglobin, red cells, carries oxygen to cells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dates, dried fruits, eggs, legumes, whole grains, watermelon, dark leafy vegetables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Anemia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C:\Documents and Settings\All Users\Documents\IETemp\Temporary Internet Files\Content.IE5\PVWE9YL2\MPj043314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2438400" cy="16256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4419600" y="3886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Anemia</a:t>
            </a:r>
            <a:r>
              <a:rPr lang="en-US" sz="2000" dirty="0" smtClean="0"/>
              <a:t>:  Poor appetite, pale skin, tiredness and weakness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105400"/>
            <a:ext cx="29718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much iron is not good for you either. It leads to damage of the liver and other body tissue!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products provide excellent sources of iron</a:t>
            </a:r>
            <a:endParaRPr lang="en-US" dirty="0"/>
          </a:p>
        </p:txBody>
      </p:sp>
      <p:pic>
        <p:nvPicPr>
          <p:cNvPr id="4" name="Picture 3" descr="e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048000"/>
            <a:ext cx="3209245" cy="22717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Iodine</a:t>
            </a:r>
            <a:endParaRPr lang="en-US" dirty="0"/>
          </a:p>
        </p:txBody>
      </p:sp>
      <p:pic>
        <p:nvPicPr>
          <p:cNvPr id="5" name="Picture 4" descr="go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124200"/>
            <a:ext cx="2286000" cy="2172700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1935163"/>
          <a:ext cx="8229600" cy="10109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</a:t>
                      </a:r>
                      <a:r>
                        <a:rPr lang="en-US" baseline="0" dirty="0" smtClean="0"/>
                        <a:t>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Functioning of the thyroid gland.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USA:  Fortified salt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Goiter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5562600"/>
            <a:ext cx="358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Goiter</a:t>
            </a:r>
            <a:r>
              <a:rPr lang="en-US" sz="2000" dirty="0" smtClean="0"/>
              <a:t>:  visible swelling of the thyroid gland on the neck.</a:t>
            </a:r>
            <a:endParaRPr lang="en-US" sz="2000" dirty="0"/>
          </a:p>
        </p:txBody>
      </p:sp>
      <p:pic>
        <p:nvPicPr>
          <p:cNvPr id="2050" name="Picture 2" descr="Plain &amp; Iodized 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3352800" cy="31238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95600" y="3352800"/>
            <a:ext cx="1600200" cy="2917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09800" y="838200"/>
            <a:ext cx="4717143" cy="8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/>
              <a:t>Goiters</a:t>
            </a:r>
            <a:endParaRPr lang="en-US" dirty="0"/>
          </a:p>
        </p:txBody>
      </p:sp>
      <p:pic>
        <p:nvPicPr>
          <p:cNvPr id="24579" name="Picture 5" descr="go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762" y="2428876"/>
            <a:ext cx="2787952" cy="302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Goit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57" y="1928813"/>
            <a:ext cx="5515429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Fluoride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285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</a:t>
                      </a:r>
                      <a:r>
                        <a:rPr lang="en-US" baseline="0" dirty="0" smtClean="0"/>
                        <a:t>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Teeth and bones,</a:t>
                      </a:r>
                      <a:r>
                        <a:rPr lang="en-US" baseline="0" dirty="0" smtClean="0"/>
                        <a:t> works with calcium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Fluoridated water, fish, eggs, milk, some toothpastes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Tooth</a:t>
                      </a:r>
                      <a:r>
                        <a:rPr lang="en-US" baseline="0" dirty="0" smtClean="0"/>
                        <a:t> decay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3657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Tooth Decay</a:t>
            </a:r>
            <a:r>
              <a:rPr lang="en-US" sz="2000" dirty="0" smtClean="0"/>
              <a:t>:  Bacteria  on the teeth that dissolves the enamel and causes cavities</a:t>
            </a:r>
            <a:endParaRPr lang="en-US" sz="2000" dirty="0"/>
          </a:p>
        </p:txBody>
      </p:sp>
      <p:pic>
        <p:nvPicPr>
          <p:cNvPr id="7" name="Picture 6" descr="tooth de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2845955" cy="2209800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34">
            <a:off x="4748819" y="5260487"/>
            <a:ext cx="3086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153400" cy="238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27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10517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-Helps body make proteins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-Heal wounds and forms blood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-Affects sense of taste and smell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-Meat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-Liver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-Fish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-Dairy products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Slowed growth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zi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572000"/>
            <a:ext cx="25908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536203"/>
              </p:ext>
            </p:extLst>
          </p:nvPr>
        </p:nvGraphicFramePr>
        <p:xfrm>
          <a:off x="457200" y="1935161"/>
          <a:ext cx="8382000" cy="159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27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1166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Helps iron make red blood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Whole grain products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Damaged </a:t>
                      </a:r>
                      <a:r>
                        <a:rPr lang="en-US" smtClean="0"/>
                        <a:t>blood vessels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whole gr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267200"/>
            <a:ext cx="260032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Electrolytes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Electrolytes </a:t>
            </a:r>
            <a:r>
              <a:rPr lang="en-US" smtClean="0"/>
              <a:t>: help </a:t>
            </a:r>
            <a:r>
              <a:rPr lang="en-US" dirty="0" smtClean="0"/>
              <a:t>maintain the fluid balance in the body</a:t>
            </a:r>
          </a:p>
          <a:p>
            <a:r>
              <a:rPr lang="en-US" dirty="0" smtClean="0"/>
              <a:t>They help maintain the heartbeat and help muscle and nerve action</a:t>
            </a:r>
          </a:p>
          <a:p>
            <a:r>
              <a:rPr lang="en-US" dirty="0" smtClean="0"/>
              <a:t>Electrolytes easily become imbalanced in cases of dehydration, illness and diarrhea</a:t>
            </a:r>
          </a:p>
          <a:p>
            <a:r>
              <a:rPr lang="en-US" dirty="0" smtClean="0"/>
              <a:t>Sodium</a:t>
            </a:r>
          </a:p>
          <a:p>
            <a:r>
              <a:rPr lang="en-US" dirty="0" smtClean="0"/>
              <a:t>Chloride</a:t>
            </a:r>
          </a:p>
          <a:p>
            <a:r>
              <a:rPr lang="en-US" dirty="0" smtClean="0"/>
              <a:t>Potassium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5486400" cy="10109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</a:t>
                      </a:r>
                      <a:r>
                        <a:rPr lang="en-US" baseline="0" dirty="0" smtClean="0"/>
                        <a:t>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Regulates fluids, muscles,</a:t>
                      </a:r>
                      <a:r>
                        <a:rPr lang="en-US" baseline="0" dirty="0" smtClean="0"/>
                        <a:t> heart, nerves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 salt, cured meats, sausage, bacon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105" name="Picture 9" descr="C:\Documents and Settings\All Users\Documents\IETemp\Temporary Internet Files\Content.IE5\3PAV3OJP\MPj04332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1400"/>
            <a:ext cx="18288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3962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High Blood Pressure</a:t>
            </a:r>
            <a:r>
              <a:rPr lang="en-US" sz="2000" dirty="0" smtClean="0"/>
              <a:t>:  Damage to blood vessels in the heart, brain and kidney.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5537200" cy="14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</a:tblGrid>
              <a:tr h="427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9755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Regulates fluids, muscles, heart, nerves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33800"/>
            <a:ext cx="2276475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minerals help build strong bones and teeth</a:t>
            </a:r>
          </a:p>
          <a:p>
            <a:r>
              <a:rPr lang="en-US" dirty="0" smtClean="0"/>
              <a:t>Others are used to make substances that the body needs</a:t>
            </a:r>
          </a:p>
          <a:p>
            <a:r>
              <a:rPr lang="en-US" dirty="0" smtClean="0"/>
              <a:t>Minerals are usually needed in tiny amounts, but are critical to health</a:t>
            </a:r>
          </a:p>
          <a:p>
            <a:r>
              <a:rPr lang="en-US" dirty="0" smtClean="0"/>
              <a:t>Calcium and iron are the most common mineral deficiencies in the United States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5486400" cy="1285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</a:t>
                      </a:r>
                      <a:r>
                        <a:rPr lang="en-US" baseline="0" dirty="0" smtClean="0"/>
                        <a:t>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Regulates fluids,</a:t>
                      </a:r>
                      <a:r>
                        <a:rPr lang="en-US" baseline="0" dirty="0" smtClean="0"/>
                        <a:t> heart and other muscles, nerves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Oranges,</a:t>
                      </a:r>
                      <a:r>
                        <a:rPr lang="en-US" baseline="0" dirty="0" smtClean="0"/>
                        <a:t> peaches, pears, bananas, dates, apples, raisins, avocados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 descr="C:\Documents and Settings\mhall\My Documents\My Pictures\Microsoft Clip Organizer\j0407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0"/>
            <a:ext cx="2362200" cy="180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Toxicity &amp;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Toxicity: </a:t>
            </a:r>
            <a:r>
              <a:rPr lang="en-US" sz="2400" b="1" dirty="0" smtClean="0"/>
              <a:t>Too </a:t>
            </a:r>
            <a:r>
              <a:rPr lang="en-US" sz="2400" b="1" dirty="0"/>
              <a:t>much of something (toxic/poisonous)</a:t>
            </a:r>
            <a:endParaRPr lang="en-US" sz="24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Deficiency</a:t>
            </a:r>
            <a:r>
              <a:rPr lang="en-US" sz="2800" dirty="0"/>
              <a:t>: </a:t>
            </a:r>
            <a:r>
              <a:rPr lang="en-US" sz="2800" b="1" dirty="0"/>
              <a:t>Not enough of something (shortage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355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 minerals are needed in great quantities in the body, these include:</a:t>
            </a:r>
          </a:p>
          <a:p>
            <a:endParaRPr lang="en-US" dirty="0" smtClean="0"/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Magnesium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600903"/>
              </p:ext>
            </p:extLst>
          </p:nvPr>
        </p:nvGraphicFramePr>
        <p:xfrm>
          <a:off x="457200" y="1935163"/>
          <a:ext cx="8229600" cy="1285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</a:t>
                      </a:r>
                      <a:r>
                        <a:rPr lang="en-US" baseline="0" dirty="0" smtClean="0"/>
                        <a:t>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Helps bones, teeth, blood serum, clotting, muscles,</a:t>
                      </a:r>
                      <a:r>
                        <a:rPr lang="en-US" baseline="0" dirty="0" smtClean="0"/>
                        <a:t> nerves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Milk, dates, broccoli, parsley,  spinach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Osteoporosis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3400" y="36576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Osteoporosis:</a:t>
            </a:r>
            <a:r>
              <a:rPr lang="en-US" sz="2000" dirty="0" smtClean="0"/>
              <a:t>  Bones gradually lose their minerals. Bones are fragile and break easily, skeleton may shrink.  Develops mostly in elderly and women.</a:t>
            </a:r>
            <a:endParaRPr lang="en-US" sz="2000" dirty="0"/>
          </a:p>
        </p:txBody>
      </p:sp>
      <p:pic>
        <p:nvPicPr>
          <p:cNvPr id="8" name="Picture 4" descr="osteoporosis"/>
          <p:cNvPicPr>
            <a:picLocks noChangeAspect="1" noChangeArrowheads="1"/>
          </p:cNvPicPr>
          <p:nvPr/>
        </p:nvPicPr>
        <p:blipFill>
          <a:blip r:embed="rId2" cstate="print"/>
          <a:srcRect l="40637" t="8301" r="313" b="3955"/>
          <a:stretch>
            <a:fillRect/>
          </a:stretch>
        </p:blipFill>
        <p:spPr bwMode="auto">
          <a:xfrm>
            <a:off x="838200" y="3505199"/>
            <a:ext cx="3200400" cy="30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419">
            <a:off x="5309961" y="5714448"/>
            <a:ext cx="2758791" cy="5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sources of calcium are found in dairy products</a:t>
            </a:r>
            <a:endParaRPr lang="en-US" dirty="0"/>
          </a:p>
        </p:txBody>
      </p:sp>
      <p:pic>
        <p:nvPicPr>
          <p:cNvPr id="8" name="Picture 7" descr="yogu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81400"/>
            <a:ext cx="2466975" cy="1847850"/>
          </a:xfrm>
          <a:prstGeom prst="rect">
            <a:avLst/>
          </a:prstGeom>
        </p:spPr>
      </p:pic>
      <p:pic>
        <p:nvPicPr>
          <p:cNvPr id="9" name="Picture 8" descr="whole mi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352800"/>
            <a:ext cx="2143125" cy="2143125"/>
          </a:xfrm>
          <a:prstGeom prst="rect">
            <a:avLst/>
          </a:prstGeom>
        </p:spPr>
      </p:pic>
      <p:pic>
        <p:nvPicPr>
          <p:cNvPr id="10" name="Picture 9" descr="chee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505200"/>
            <a:ext cx="2015181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438400"/>
          <a:ext cx="6934200" cy="21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in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1519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Cells,</a:t>
                      </a:r>
                      <a:r>
                        <a:rPr lang="en-US" baseline="0" dirty="0" smtClean="0"/>
                        <a:t> combines with calcium for bone structure, releases energy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Avocados,</a:t>
                      </a:r>
                      <a:r>
                        <a:rPr lang="en-US" baseline="0" dirty="0" smtClean="0"/>
                        <a:t> raisins, whole grains, meat, eggs, milk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Osteoporosis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Magnesium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248646"/>
              </p:ext>
            </p:extLst>
          </p:nvPr>
        </p:nvGraphicFramePr>
        <p:xfrm>
          <a:off x="457200" y="1935161"/>
          <a:ext cx="8001000" cy="224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503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 in the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9755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-Helps build bones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-Helps nerves and muscles work normally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-Regulates body temperature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-Dark green leafy vegetables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-Whole grain products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-Heart disease</a:t>
                      </a:r>
                    </a:p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eaf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4196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Trace/micro minerals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Trace/micro minerals are needed in smaller quantities, but are just as essential as macro minerals, these include:</a:t>
            </a:r>
          </a:p>
          <a:p>
            <a:endParaRPr lang="en-US" dirty="0" smtClean="0"/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Iodine</a:t>
            </a:r>
          </a:p>
          <a:p>
            <a:r>
              <a:rPr lang="en-US" dirty="0" smtClean="0"/>
              <a:t>Fluoride</a:t>
            </a:r>
          </a:p>
          <a:p>
            <a:r>
              <a:rPr lang="en-US" dirty="0" smtClean="0"/>
              <a:t>Zinc</a:t>
            </a:r>
          </a:p>
          <a:p>
            <a:r>
              <a:rPr lang="en-US" dirty="0" smtClean="0"/>
              <a:t>copper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564</Words>
  <Application>Microsoft Office PowerPoint</Application>
  <PresentationFormat>On-screen Show (4:3)</PresentationFormat>
  <Paragraphs>124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Minerals</vt:lpstr>
      <vt:lpstr>Minerals</vt:lpstr>
      <vt:lpstr>Toxicity &amp; Deficiency</vt:lpstr>
      <vt:lpstr>Macro Minerals</vt:lpstr>
      <vt:lpstr>Calcium</vt:lpstr>
      <vt:lpstr>Calcium</vt:lpstr>
      <vt:lpstr>Phosphorus</vt:lpstr>
      <vt:lpstr>Magnesium</vt:lpstr>
      <vt:lpstr>Trace/micro minerals </vt:lpstr>
      <vt:lpstr>Iron</vt:lpstr>
      <vt:lpstr>Iron</vt:lpstr>
      <vt:lpstr>Iodine</vt:lpstr>
      <vt:lpstr>PowerPoint Presentation</vt:lpstr>
      <vt:lpstr>Fluoride</vt:lpstr>
      <vt:lpstr>Zinc</vt:lpstr>
      <vt:lpstr>Copper</vt:lpstr>
      <vt:lpstr>Electrolytes </vt:lpstr>
      <vt:lpstr>Sodium</vt:lpstr>
      <vt:lpstr>Chloride</vt:lpstr>
      <vt:lpstr>Potassium</vt:lpstr>
    </vt:vector>
  </TitlesOfParts>
  <Company>Davis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Timothy Ward</dc:creator>
  <cp:lastModifiedBy>DSD</cp:lastModifiedBy>
  <cp:revision>33</cp:revision>
  <cp:lastPrinted>2013-10-28T17:22:30Z</cp:lastPrinted>
  <dcterms:created xsi:type="dcterms:W3CDTF">2008-10-19T04:13:53Z</dcterms:created>
  <dcterms:modified xsi:type="dcterms:W3CDTF">2013-12-12T21:07:43Z</dcterms:modified>
</cp:coreProperties>
</file>