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71" r:id="rId5"/>
    <p:sldId id="258" r:id="rId6"/>
    <p:sldId id="259" r:id="rId7"/>
    <p:sldId id="270" r:id="rId8"/>
    <p:sldId id="268" r:id="rId9"/>
    <p:sldId id="269" r:id="rId10"/>
    <p:sldId id="260" r:id="rId11"/>
    <p:sldId id="262" r:id="rId12"/>
    <p:sldId id="272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728" autoAdjust="0"/>
  </p:normalViewPr>
  <p:slideViewPr>
    <p:cSldViewPr>
      <p:cViewPr varScale="1">
        <p:scale>
          <a:sx n="38" d="100"/>
          <a:sy n="38" d="100"/>
        </p:scale>
        <p:origin x="-11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D0D7CC-8833-4430-B010-885D068ACCD2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A07BF7-2045-4D48-A210-25DC27BD7A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t milk 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3124200" cy="4194527"/>
          </a:xfrm>
          <a:prstGeom prst="rect">
            <a:avLst/>
          </a:prstGeom>
        </p:spPr>
      </p:pic>
      <p:pic>
        <p:nvPicPr>
          <p:cNvPr id="9" name="Picture 8" descr="got mil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0"/>
            <a:ext cx="3524250" cy="2819400"/>
          </a:xfrm>
          <a:prstGeom prst="rect">
            <a:avLst/>
          </a:prstGeom>
        </p:spPr>
      </p:pic>
      <p:pic>
        <p:nvPicPr>
          <p:cNvPr id="10" name="Picture 9" descr="chr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3276" y="4114800"/>
            <a:ext cx="3162190" cy="2743200"/>
          </a:xfrm>
          <a:prstGeom prst="rect">
            <a:avLst/>
          </a:prstGeom>
        </p:spPr>
      </p:pic>
      <p:pic>
        <p:nvPicPr>
          <p:cNvPr id="11" name="Picture 10" descr="got mil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43802" y="0"/>
            <a:ext cx="2600198" cy="3362325"/>
          </a:xfrm>
          <a:prstGeom prst="rect">
            <a:avLst/>
          </a:prstGeom>
        </p:spPr>
      </p:pic>
      <p:pic>
        <p:nvPicPr>
          <p:cNvPr id="12" name="Picture 11" descr="becka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92800" y="4267200"/>
            <a:ext cx="3251200" cy="2438400"/>
          </a:xfrm>
          <a:prstGeom prst="rect">
            <a:avLst/>
          </a:prstGeom>
        </p:spPr>
      </p:pic>
      <p:pic>
        <p:nvPicPr>
          <p:cNvPr id="13" name="Picture 12" descr="superman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600" y="4876800"/>
            <a:ext cx="2476500" cy="1981200"/>
          </a:xfrm>
          <a:prstGeom prst="rect">
            <a:avLst/>
          </a:prstGeom>
        </p:spPr>
      </p:pic>
      <p:pic>
        <p:nvPicPr>
          <p:cNvPr id="14" name="Picture 13" descr="got milk 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62400" y="274320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Milk is very good for you, but it can also contain a lot of </a:t>
            </a:r>
            <a:r>
              <a:rPr lang="en-US" sz="3600" b="1" u="sng" dirty="0" smtClean="0"/>
              <a:t>FAT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Choose dairy products that are low in fat, such as: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/>
              <a:t>Skim milk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/>
              <a:t>Non-fat yogurt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/>
              <a:t>Low fat cheese</a:t>
            </a:r>
          </a:p>
          <a:p>
            <a:endParaRPr lang="en-US" dirty="0"/>
          </a:p>
        </p:txBody>
      </p:sp>
      <p:pic>
        <p:nvPicPr>
          <p:cNvPr id="4" name="Picture 4" descr="MCj04119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81400"/>
            <a:ext cx="31242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Three ways to reduce fat in recipes that use milk and milk products: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nstantia" pitchFamily="18" charset="0"/>
              </a:rPr>
              <a:t>Use less cheese, choose sharper flavor.</a:t>
            </a:r>
          </a:p>
          <a:p>
            <a:r>
              <a:rPr lang="en-US" sz="4000" dirty="0" smtClean="0">
                <a:latin typeface="Constantia" pitchFamily="18" charset="0"/>
              </a:rPr>
              <a:t>Use milk with a lower % of fat.</a:t>
            </a:r>
          </a:p>
          <a:p>
            <a:r>
              <a:rPr lang="en-US" sz="4000" dirty="0" smtClean="0">
                <a:latin typeface="Constantia" pitchFamily="18" charset="0"/>
              </a:rPr>
              <a:t>Use yogurt in place of mayonnaise.</a:t>
            </a:r>
          </a:p>
          <a:p>
            <a:pPr>
              <a:buNone/>
            </a:pPr>
            <a:r>
              <a:rPr lang="en-US" sz="4000" dirty="0" smtClean="0">
                <a:latin typeface="Constantia" pitchFamily="18" charset="0"/>
              </a:rPr>
              <a:t>           </a:t>
            </a:r>
            <a:endParaRPr lang="en-US" sz="4000" dirty="0">
              <a:latin typeface="Constantia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7185" y="4647488"/>
            <a:ext cx="228529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32" y="4952288"/>
            <a:ext cx="204186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648200"/>
            <a:ext cx="1371600" cy="198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Milk comes in many different forms: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Whole</a:t>
            </a:r>
          </a:p>
          <a:p>
            <a:r>
              <a:rPr lang="en-US" sz="2800" dirty="0" smtClean="0"/>
              <a:t>2%</a:t>
            </a:r>
          </a:p>
          <a:p>
            <a:r>
              <a:rPr lang="en-US" sz="2800" dirty="0" smtClean="0"/>
              <a:t>1%</a:t>
            </a:r>
          </a:p>
          <a:p>
            <a:r>
              <a:rPr lang="en-US" sz="2800" dirty="0" smtClean="0"/>
              <a:t>Skim</a:t>
            </a:r>
          </a:p>
          <a:p>
            <a:r>
              <a:rPr lang="en-US" sz="2800" dirty="0" smtClean="0"/>
              <a:t>Non-fat dry milk</a:t>
            </a:r>
          </a:p>
          <a:p>
            <a:r>
              <a:rPr lang="en-US" sz="2800" dirty="0" smtClean="0"/>
              <a:t>Evaporated</a:t>
            </a:r>
          </a:p>
          <a:p>
            <a:r>
              <a:rPr lang="en-US" sz="2800" dirty="0" smtClean="0"/>
              <a:t>Sweetened condensed milk</a:t>
            </a:r>
          </a:p>
          <a:p>
            <a:r>
              <a:rPr lang="en-US" sz="2800" dirty="0" smtClean="0"/>
              <a:t>Lactose reduced or Lactose free</a:t>
            </a:r>
          </a:p>
          <a:p>
            <a:r>
              <a:rPr lang="en-US" sz="2800" dirty="0" smtClean="0"/>
              <a:t>Buttermilk</a:t>
            </a:r>
          </a:p>
          <a:p>
            <a:r>
              <a:rPr lang="en-US" sz="2800" dirty="0" smtClean="0"/>
              <a:t>Flavored milk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30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124200"/>
            <a:ext cx="16891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91000"/>
            <a:ext cx="11953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057400"/>
            <a:ext cx="1282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val.MYDOMAIN\Local Settings\Temporary Internet Files\Content.IE5\QRQZUHQ3\MPj03211720000[1]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1295400"/>
            <a:ext cx="106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5029200"/>
            <a:ext cx="1828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12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1CAFF"/>
                </a:solidFill>
              </a:rPr>
              <a:t>Cooking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Milk products </a:t>
            </a:r>
            <a:r>
              <a:rPr lang="en-US" b="1" u="sng" dirty="0" smtClean="0"/>
              <a:t>scorch</a:t>
            </a:r>
            <a:r>
              <a:rPr lang="en-US" dirty="0" smtClean="0"/>
              <a:t> easily and need to be cooked at a </a:t>
            </a:r>
            <a:r>
              <a:rPr lang="en-US" b="1" u="sng" dirty="0" smtClean="0"/>
              <a:t>low temperature </a:t>
            </a:r>
            <a:r>
              <a:rPr lang="en-US" dirty="0" smtClean="0"/>
              <a:t>with </a:t>
            </a:r>
            <a:r>
              <a:rPr lang="en-US" b="1" u="sng" dirty="0" smtClean="0"/>
              <a:t>constant stirring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Heating milk in the </a:t>
            </a:r>
            <a:r>
              <a:rPr lang="en-US" b="1" u="sng" dirty="0" smtClean="0"/>
              <a:t>microwave</a:t>
            </a:r>
            <a:r>
              <a:rPr lang="en-US" dirty="0" smtClean="0"/>
              <a:t> will </a:t>
            </a:r>
            <a:r>
              <a:rPr lang="en-US" b="1" u="sng" dirty="0" smtClean="0"/>
              <a:t>prevent scorching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6" name="Picture 5" descr="C:\Documents and Settings\val.MYDOMAIN\Local Settings\Temporary Internet Files\Content.IE5\ALWRIPYP\MCj0389380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3434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can you use milk?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check the date stamped on the carton to make sure it has not expired.  </a:t>
            </a:r>
          </a:p>
          <a:p>
            <a:r>
              <a:rPr lang="en-US" dirty="0" smtClean="0"/>
              <a:t>Buy milk that has the furthest date from today.</a:t>
            </a:r>
          </a:p>
          <a:p>
            <a:r>
              <a:rPr lang="en-US" dirty="0" smtClean="0"/>
              <a:t>Refrigerated milk should stay fresh 5-7 days after the date stamped on the carton</a:t>
            </a:r>
            <a:endParaRPr lang="en-US" dirty="0"/>
          </a:p>
        </p:txBody>
      </p:sp>
      <p:pic>
        <p:nvPicPr>
          <p:cNvPr id="7" name="Picture 6" descr="d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886200"/>
            <a:ext cx="1933575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ia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39412" y="2362200"/>
            <a:ext cx="3418763" cy="3113256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38600" cy="4434840"/>
          </a:xfrm>
        </p:spPr>
        <p:txBody>
          <a:bodyPr/>
          <a:lstStyle/>
          <a:p>
            <a:r>
              <a:rPr lang="en-US" dirty="0" smtClean="0"/>
              <a:t>Milk is part of the dairy food group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u="sng" dirty="0" smtClean="0"/>
              <a:t>Key messages</a:t>
            </a:r>
          </a:p>
          <a:p>
            <a:r>
              <a:rPr lang="en-US" dirty="0" smtClean="0"/>
              <a:t>Eat calcium rich foods in </a:t>
            </a:r>
            <a:r>
              <a:rPr lang="en-US" smtClean="0"/>
              <a:t>the </a:t>
            </a:r>
            <a:r>
              <a:rPr lang="en-US" smtClean="0"/>
              <a:t>dairy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Switch to low fat or fat free milk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servings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 cups/servings  from the dairy group are needed each day</a:t>
            </a:r>
            <a:r>
              <a:rPr lang="en-US" dirty="0" smtClean="0"/>
              <a:t>. </a:t>
            </a:r>
          </a:p>
          <a:p>
            <a:pPr lvl="2">
              <a:buNone/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Serving Sizes: 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1 cup of milk or yogurt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1 ½ oz. cheese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½ cup cottage cheese</a:t>
            </a:r>
          </a:p>
          <a:p>
            <a:endParaRPr lang="en-US" b="1" dirty="0"/>
          </a:p>
        </p:txBody>
      </p:sp>
      <p:pic>
        <p:nvPicPr>
          <p:cNvPr id="5" name="Picture 4" descr="mi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438400"/>
            <a:ext cx="1743075" cy="2619375"/>
          </a:xfrm>
          <a:prstGeom prst="rect">
            <a:avLst/>
          </a:prstGeom>
        </p:spPr>
      </p:pic>
      <p:pic>
        <p:nvPicPr>
          <p:cNvPr id="6" name="Picture 5" descr="string che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49580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Quantities of foods needed to supply the same amount of calcium (</a:t>
            </a:r>
            <a:r>
              <a:rPr lang="en-US" sz="4000" i="1" dirty="0" smtClean="0"/>
              <a:t>300 mg</a:t>
            </a:r>
            <a:r>
              <a:rPr lang="en-US" sz="4000" dirty="0" smtClean="0"/>
              <a:t>.)  in one cup of milk: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78525"/>
          </a:xfrm>
        </p:spPr>
        <p:txBody>
          <a:bodyPr/>
          <a:lstStyle/>
          <a:p>
            <a:pPr lvl="1"/>
            <a:r>
              <a:rPr lang="en-US" b="1" u="sng" dirty="0" smtClean="0"/>
              <a:t>Milk Group</a:t>
            </a:r>
          </a:p>
          <a:p>
            <a:pPr lvl="1"/>
            <a:r>
              <a:rPr lang="en-US" dirty="0" smtClean="0"/>
              <a:t>2 cups cottage cheese</a:t>
            </a:r>
          </a:p>
          <a:p>
            <a:pPr lvl="1"/>
            <a:r>
              <a:rPr lang="en-US" dirty="0" smtClean="0"/>
              <a:t>1 ¾ cup ice cream</a:t>
            </a:r>
          </a:p>
          <a:p>
            <a:pPr lvl="1"/>
            <a:r>
              <a:rPr lang="en-US" dirty="0" smtClean="0"/>
              <a:t>1 cup yogurt or pudding</a:t>
            </a:r>
          </a:p>
          <a:p>
            <a:pPr lvl="1"/>
            <a:endParaRPr lang="en-US" dirty="0" smtClean="0"/>
          </a:p>
          <a:p>
            <a:pPr lvl="1"/>
            <a:r>
              <a:rPr lang="en-US" sz="2600" b="1" u="sng" dirty="0" smtClean="0"/>
              <a:t>Fruit/Veg. Group</a:t>
            </a:r>
          </a:p>
          <a:p>
            <a:pPr lvl="1"/>
            <a:r>
              <a:rPr lang="en-US" dirty="0" smtClean="0"/>
              <a:t>15 carrots</a:t>
            </a:r>
          </a:p>
          <a:p>
            <a:pPr lvl="1"/>
            <a:r>
              <a:rPr lang="en-US" dirty="0" smtClean="0"/>
              <a:t>22 baked potatoes</a:t>
            </a:r>
          </a:p>
          <a:p>
            <a:pPr lvl="1"/>
            <a:r>
              <a:rPr lang="en-US" dirty="0" smtClean="0"/>
              <a:t>21 cups watermelon</a:t>
            </a:r>
          </a:p>
          <a:p>
            <a:pPr lvl="1"/>
            <a:r>
              <a:rPr lang="en-US" dirty="0" smtClean="0"/>
              <a:t>1 ½ c. broccoli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/>
          <a:lstStyle/>
          <a:p>
            <a:r>
              <a:rPr lang="en-US" sz="2400" b="1" u="sng" dirty="0" smtClean="0"/>
              <a:t>Meat Group</a:t>
            </a:r>
          </a:p>
          <a:p>
            <a:r>
              <a:rPr lang="en-US" sz="2400" dirty="0" smtClean="0"/>
              <a:t>10 eggs</a:t>
            </a:r>
          </a:p>
          <a:p>
            <a:r>
              <a:rPr lang="en-US" sz="2400" dirty="0" smtClean="0"/>
              <a:t>29 Tbsp. peanut butter</a:t>
            </a:r>
          </a:p>
          <a:p>
            <a:r>
              <a:rPr lang="en-US" sz="2400" dirty="0" smtClean="0"/>
              <a:t>4 ½ pounds fried chicken</a:t>
            </a:r>
          </a:p>
          <a:p>
            <a:r>
              <a:rPr lang="en-US" sz="2400" dirty="0" smtClean="0"/>
              <a:t>5 pounds ham</a:t>
            </a:r>
          </a:p>
          <a:p>
            <a:r>
              <a:rPr lang="en-US" sz="2400" b="1" u="sng" dirty="0" smtClean="0"/>
              <a:t>Grain Group</a:t>
            </a:r>
          </a:p>
          <a:p>
            <a:r>
              <a:rPr lang="en-US" sz="2400" dirty="0" smtClean="0"/>
              <a:t>15 slices bread</a:t>
            </a:r>
          </a:p>
          <a:p>
            <a:r>
              <a:rPr lang="en-US" sz="2400" dirty="0" smtClean="0"/>
              <a:t>73 cups corn flakes</a:t>
            </a:r>
          </a:p>
          <a:p>
            <a:r>
              <a:rPr lang="en-US" sz="2400" dirty="0" smtClean="0"/>
              <a:t>13 cups oatmeal</a:t>
            </a:r>
          </a:p>
          <a:p>
            <a:r>
              <a:rPr lang="en-US" sz="2400" dirty="0" smtClean="0"/>
              <a:t>14 cups rice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nutrients does milk provide?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lvl="1" indent="-173038">
              <a:defRPr/>
            </a:pPr>
            <a:r>
              <a:rPr lang="en-US" sz="2800" dirty="0" smtClean="0"/>
              <a:t>Milk products provide the following nutrients:</a:t>
            </a:r>
          </a:p>
          <a:p>
            <a:pPr lvl="1">
              <a:defRPr/>
            </a:pPr>
            <a:r>
              <a:rPr lang="en-US" sz="2800" b="1" dirty="0" smtClean="0"/>
              <a:t>Protein </a:t>
            </a:r>
          </a:p>
          <a:p>
            <a:pPr lvl="1">
              <a:defRPr/>
            </a:pPr>
            <a:r>
              <a:rPr lang="en-US" sz="2800" b="1" dirty="0" smtClean="0"/>
              <a:t>Calcium</a:t>
            </a:r>
          </a:p>
          <a:p>
            <a:pPr lvl="1">
              <a:defRPr/>
            </a:pPr>
            <a:r>
              <a:rPr lang="en-US" sz="2800" b="1" dirty="0" smtClean="0"/>
              <a:t> Phosphorus</a:t>
            </a:r>
          </a:p>
          <a:p>
            <a:pPr lvl="1">
              <a:defRPr/>
            </a:pPr>
            <a:r>
              <a:rPr lang="en-US" sz="2800" b="1" dirty="0" smtClean="0"/>
              <a:t> Riboflavin</a:t>
            </a:r>
          </a:p>
        </p:txBody>
      </p:sp>
      <p:pic>
        <p:nvPicPr>
          <p:cNvPr id="4" name="Picture 2" descr="http://www.adblogarabia.com/wp-content/Milk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895600"/>
            <a:ext cx="2110154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calcium in milk products is critical for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en-US" sz="4000" dirty="0" smtClean="0"/>
          </a:p>
          <a:p>
            <a:pPr lvl="1">
              <a:lnSpc>
                <a:spcPct val="80000"/>
              </a:lnSpc>
            </a:pPr>
            <a:r>
              <a:rPr lang="en-US" sz="4000" dirty="0" smtClean="0"/>
              <a:t>Strong bones</a:t>
            </a:r>
          </a:p>
          <a:p>
            <a:pPr lvl="1">
              <a:lnSpc>
                <a:spcPct val="80000"/>
              </a:lnSpc>
            </a:pPr>
            <a:r>
              <a:rPr lang="en-US" sz="4000" dirty="0" smtClean="0"/>
              <a:t>Healthy teeth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6" descr="MCj03392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Cj034793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62400"/>
            <a:ext cx="234235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 is fortified with Vitamin A &amp; D, this means that those vitamins are added to milk</a:t>
            </a:r>
            <a:endParaRPr lang="en-US" dirty="0"/>
          </a:p>
        </p:txBody>
      </p:sp>
      <p:pic>
        <p:nvPicPr>
          <p:cNvPr id="1026" name="Picture 2" descr="C:\Users\vveigel\AppData\Local\Microsoft\Windows\Temporary Internet Files\Content.IE5\INFNMJNA\MP900400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Pasteurization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Pasteurized milk has been heat treated to remove harmful organisms</a:t>
            </a:r>
            <a:endParaRPr lang="en-US" dirty="0"/>
          </a:p>
        </p:txBody>
      </p:sp>
      <p:pic>
        <p:nvPicPr>
          <p:cNvPr id="4" name="Picture 3" descr="pasteuriz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124200"/>
            <a:ext cx="5029200" cy="26274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Homogenization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Homogenized milk has had fat particles broken down and evenly distributed so the fat will not separate from the milk</a:t>
            </a:r>
            <a:endParaRPr lang="en-US" dirty="0"/>
          </a:p>
        </p:txBody>
      </p:sp>
      <p:pic>
        <p:nvPicPr>
          <p:cNvPr id="4" name="Picture 3" descr="homogeniz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971800"/>
            <a:ext cx="5418411" cy="32622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406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How many servings do we need?</vt:lpstr>
      <vt:lpstr>Quantities of foods needed to supply the same amount of calcium (300 mg.)  in one cup of milk:</vt:lpstr>
      <vt:lpstr>What nutrients does milk provide?</vt:lpstr>
      <vt:lpstr>The calcium in milk products is critical for what?</vt:lpstr>
      <vt:lpstr>Fortified</vt:lpstr>
      <vt:lpstr>Pasteurization</vt:lpstr>
      <vt:lpstr>Homogenization </vt:lpstr>
      <vt:lpstr>PowerPoint Presentation</vt:lpstr>
      <vt:lpstr>Three ways to reduce fat in recipes that use milk and milk products:</vt:lpstr>
      <vt:lpstr>Milk comes in many different forms:</vt:lpstr>
      <vt:lpstr>Cooking Milk</vt:lpstr>
      <vt:lpstr>How long can you use milk?</vt:lpstr>
    </vt:vector>
  </TitlesOfParts>
  <Company>Davis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</dc:title>
  <dc:creator>Timothy Ward</dc:creator>
  <cp:lastModifiedBy>DSD</cp:lastModifiedBy>
  <cp:revision>47</cp:revision>
  <dcterms:created xsi:type="dcterms:W3CDTF">2007-11-26T14:54:50Z</dcterms:created>
  <dcterms:modified xsi:type="dcterms:W3CDTF">2014-12-03T22:00:57Z</dcterms:modified>
</cp:coreProperties>
</file>