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E6BF9A8-6CF7-4F34-98FA-F83BFA090260}" type="datetimeFigureOut">
              <a:rPr lang="en-US" smtClean="0"/>
              <a:pPr/>
              <a:t>7/7/2012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F2CC750-CC0D-488E-9BC7-D1B1DCDB6CE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E6BF9A8-6CF7-4F34-98FA-F83BFA090260}" type="datetimeFigureOut">
              <a:rPr lang="en-US" smtClean="0"/>
              <a:pPr/>
              <a:t>7/7/2012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F2CC750-CC0D-488E-9BC7-D1B1DCDB6CE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5E6BF9A8-6CF7-4F34-98FA-F83BFA090260}" type="datetimeFigureOut">
              <a:rPr lang="en-US" smtClean="0"/>
              <a:pPr/>
              <a:t>7/7/2012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F2CC750-CC0D-488E-9BC7-D1B1DCDB6CE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E6BF9A8-6CF7-4F34-98FA-F83BFA090260}" type="datetimeFigureOut">
              <a:rPr lang="en-US" smtClean="0"/>
              <a:pPr/>
              <a:t>7/7/2012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F2CC750-CC0D-488E-9BC7-D1B1DCDB6CE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E6BF9A8-6CF7-4F34-98FA-F83BFA090260}" type="datetimeFigureOut">
              <a:rPr lang="en-US" smtClean="0"/>
              <a:pPr/>
              <a:t>7/7/2012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DF2CC750-CC0D-488E-9BC7-D1B1DCDB6CE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E6BF9A8-6CF7-4F34-98FA-F83BFA090260}" type="datetimeFigureOut">
              <a:rPr lang="en-US" smtClean="0"/>
              <a:pPr/>
              <a:t>7/7/2012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F2CC750-CC0D-488E-9BC7-D1B1DCDB6CE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E6BF9A8-6CF7-4F34-98FA-F83BFA090260}" type="datetimeFigureOut">
              <a:rPr lang="en-US" smtClean="0"/>
              <a:pPr/>
              <a:t>7/7/2012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F2CC750-CC0D-488E-9BC7-D1B1DCDB6CE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E6BF9A8-6CF7-4F34-98FA-F83BFA090260}" type="datetimeFigureOut">
              <a:rPr lang="en-US" smtClean="0"/>
              <a:pPr/>
              <a:t>7/7/2012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F2CC750-CC0D-488E-9BC7-D1B1DCDB6CE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5E6BF9A8-6CF7-4F34-98FA-F83BFA090260}" type="datetimeFigureOut">
              <a:rPr lang="en-US" smtClean="0"/>
              <a:pPr/>
              <a:t>7/7/2012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DF2CC750-CC0D-488E-9BC7-D1B1DCDB6CE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E6BF9A8-6CF7-4F34-98FA-F83BFA090260}" type="datetimeFigureOut">
              <a:rPr lang="en-US" smtClean="0"/>
              <a:pPr/>
              <a:t>7/7/2012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F2CC750-CC0D-488E-9BC7-D1B1DCDB6CE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5E6BF9A8-6CF7-4F34-98FA-F83BFA090260}" type="datetimeFigureOut">
              <a:rPr lang="en-US" smtClean="0"/>
              <a:pPr/>
              <a:t>7/7/2012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F2CC750-CC0D-488E-9BC7-D1B1DCDB6CE6}"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E6BF9A8-6CF7-4F34-98FA-F83BFA090260}" type="datetimeFigureOut">
              <a:rPr lang="en-US" smtClean="0"/>
              <a:pPr/>
              <a:t>7/7/2012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F2CC750-CC0D-488E-9BC7-D1B1DCDB6CE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jpeg"/></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 Id="rId4" Type="http://schemas.openxmlformats.org/officeDocument/2006/relationships/image" Target="../media/image20.gif"/></Relationships>
</file>

<file path=ppt/slides/_rels/slide1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 Id="rId4" Type="http://schemas.openxmlformats.org/officeDocument/2006/relationships/image" Target="../media/image24.jpeg"/></Relationships>
</file>

<file path=ppt/slides/_rels/slide18.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Influential Chefs and Entrepreneurs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Alice Waters 1944-</a:t>
            </a:r>
            <a:endParaRPr lang="en-US" dirty="0"/>
          </a:p>
        </p:txBody>
      </p:sp>
      <p:sp>
        <p:nvSpPr>
          <p:cNvPr id="3" name="Content Placeholder 2"/>
          <p:cNvSpPr>
            <a:spLocks noGrp="1"/>
          </p:cNvSpPr>
          <p:nvPr>
            <p:ph idx="1"/>
          </p:nvPr>
        </p:nvSpPr>
        <p:spPr/>
        <p:txBody>
          <a:bodyPr/>
          <a:lstStyle/>
          <a:p>
            <a:r>
              <a:rPr lang="en-US" dirty="0" smtClean="0"/>
              <a:t>Opened restaurant Chez </a:t>
            </a:r>
            <a:r>
              <a:rPr lang="en-US" dirty="0" err="1" smtClean="0"/>
              <a:t>Panisse</a:t>
            </a:r>
            <a:r>
              <a:rPr lang="en-US" dirty="0" smtClean="0"/>
              <a:t> in California</a:t>
            </a:r>
          </a:p>
          <a:p>
            <a:r>
              <a:rPr lang="en-US" dirty="0" smtClean="0"/>
              <a:t>Goal was to provide dishes that used only seasonal, local products of the best quality and freshness</a:t>
            </a:r>
          </a:p>
          <a:p>
            <a:r>
              <a:rPr lang="en-US" dirty="0" smtClean="0"/>
              <a:t>Menu changes every day</a:t>
            </a:r>
          </a:p>
        </p:txBody>
      </p:sp>
      <p:pic>
        <p:nvPicPr>
          <p:cNvPr id="4" name="Picture 3" descr="waters.jpg"/>
          <p:cNvPicPr>
            <a:picLocks noChangeAspect="1"/>
          </p:cNvPicPr>
          <p:nvPr/>
        </p:nvPicPr>
        <p:blipFill>
          <a:blip r:embed="rId2" cstate="print"/>
          <a:stretch>
            <a:fillRect/>
          </a:stretch>
        </p:blipFill>
        <p:spPr>
          <a:xfrm>
            <a:off x="5257800" y="3276600"/>
            <a:ext cx="2171700" cy="307657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Ferinand</a:t>
            </a:r>
            <a:r>
              <a:rPr lang="en-US" dirty="0" smtClean="0"/>
              <a:t> Metz 1941-</a:t>
            </a:r>
            <a:endParaRPr lang="en-US" dirty="0"/>
          </a:p>
        </p:txBody>
      </p:sp>
      <p:sp>
        <p:nvSpPr>
          <p:cNvPr id="3" name="Content Placeholder 2"/>
          <p:cNvSpPr>
            <a:spLocks noGrp="1"/>
          </p:cNvSpPr>
          <p:nvPr>
            <p:ph idx="1"/>
          </p:nvPr>
        </p:nvSpPr>
        <p:spPr/>
        <p:txBody>
          <a:bodyPr/>
          <a:lstStyle/>
          <a:p>
            <a:r>
              <a:rPr lang="en-US" dirty="0" smtClean="0"/>
              <a:t>Certified Master Chef that has served as the president of the Culinary Institute of America</a:t>
            </a:r>
          </a:p>
          <a:p>
            <a:r>
              <a:rPr lang="en-US" dirty="0" smtClean="0"/>
              <a:t>Leader of the U.S Culinary Olympics team </a:t>
            </a:r>
          </a:p>
          <a:p>
            <a:r>
              <a:rPr lang="en-US" dirty="0" smtClean="0"/>
              <a:t>Fosters professionalism and innovation and strengthened the system for chef apprentices and certification</a:t>
            </a:r>
          </a:p>
        </p:txBody>
      </p:sp>
      <p:pic>
        <p:nvPicPr>
          <p:cNvPr id="4" name="Picture 3" descr="metz.jpg"/>
          <p:cNvPicPr>
            <a:picLocks noChangeAspect="1"/>
          </p:cNvPicPr>
          <p:nvPr/>
        </p:nvPicPr>
        <p:blipFill>
          <a:blip r:embed="rId2" cstate="print"/>
          <a:stretch>
            <a:fillRect/>
          </a:stretch>
        </p:blipFill>
        <p:spPr>
          <a:xfrm>
            <a:off x="5029200" y="4038600"/>
            <a:ext cx="1738312" cy="2446513"/>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Entrepreneurs </a:t>
            </a:r>
            <a:endParaRPr lang="en-US" dirty="0"/>
          </a:p>
        </p:txBody>
      </p:sp>
      <p:sp>
        <p:nvSpPr>
          <p:cNvPr id="3" name="Content Placeholder 2"/>
          <p:cNvSpPr>
            <a:spLocks noGrp="1"/>
          </p:cNvSpPr>
          <p:nvPr>
            <p:ph idx="1"/>
          </p:nvPr>
        </p:nvSpPr>
        <p:spPr/>
        <p:txBody>
          <a:bodyPr/>
          <a:lstStyle/>
          <a:p>
            <a:r>
              <a:rPr lang="en-US" dirty="0" smtClean="0"/>
              <a:t>Roy Allen and Frank Wright sold the rights allowing people to sell their root beer (A&amp;W) creating the first franchise company</a:t>
            </a:r>
          </a:p>
          <a:p>
            <a:endParaRPr lang="en-US" dirty="0" smtClean="0"/>
          </a:p>
          <a:p>
            <a:endParaRPr lang="en-US" dirty="0" smtClean="0"/>
          </a:p>
          <a:p>
            <a:endParaRPr lang="en-US" dirty="0" smtClean="0"/>
          </a:p>
          <a:p>
            <a:r>
              <a:rPr lang="en-US" dirty="0" smtClean="0"/>
              <a:t>Walter Anderson and E.W. Ingram open the first White Castle in 1921, first chain of quick service hamburger restaurants</a:t>
            </a:r>
            <a:endParaRPr lang="en-US" dirty="0"/>
          </a:p>
        </p:txBody>
      </p:sp>
      <p:pic>
        <p:nvPicPr>
          <p:cNvPr id="4" name="Picture 3" descr="images (2).jpg"/>
          <p:cNvPicPr>
            <a:picLocks noChangeAspect="1"/>
          </p:cNvPicPr>
          <p:nvPr/>
        </p:nvPicPr>
        <p:blipFill>
          <a:blip r:embed="rId2" cstate="print"/>
          <a:stretch>
            <a:fillRect/>
          </a:stretch>
        </p:blipFill>
        <p:spPr>
          <a:xfrm>
            <a:off x="1371600" y="2971800"/>
            <a:ext cx="1219200" cy="1224643"/>
          </a:xfrm>
          <a:prstGeom prst="rect">
            <a:avLst/>
          </a:prstGeom>
        </p:spPr>
      </p:pic>
      <p:pic>
        <p:nvPicPr>
          <p:cNvPr id="5" name="Picture 4" descr="images (1).jpg"/>
          <p:cNvPicPr>
            <a:picLocks noChangeAspect="1"/>
          </p:cNvPicPr>
          <p:nvPr/>
        </p:nvPicPr>
        <p:blipFill>
          <a:blip r:embed="rId3" cstate="print"/>
          <a:stretch>
            <a:fillRect/>
          </a:stretch>
        </p:blipFill>
        <p:spPr>
          <a:xfrm>
            <a:off x="3886200" y="2971800"/>
            <a:ext cx="1576009" cy="1262063"/>
          </a:xfrm>
          <a:prstGeom prst="rect">
            <a:avLst/>
          </a:prstGeom>
        </p:spPr>
      </p:pic>
      <p:pic>
        <p:nvPicPr>
          <p:cNvPr id="7" name="Picture 6" descr="images (3).jpg"/>
          <p:cNvPicPr>
            <a:picLocks noChangeAspect="1"/>
          </p:cNvPicPr>
          <p:nvPr/>
        </p:nvPicPr>
        <p:blipFill>
          <a:blip r:embed="rId4" cstate="print"/>
          <a:stretch>
            <a:fillRect/>
          </a:stretch>
        </p:blipFill>
        <p:spPr>
          <a:xfrm>
            <a:off x="4495800" y="5638800"/>
            <a:ext cx="1246310" cy="1066800"/>
          </a:xfrm>
          <a:prstGeom prst="rect">
            <a:avLst/>
          </a:prstGeom>
        </p:spPr>
      </p:pic>
      <p:pic>
        <p:nvPicPr>
          <p:cNvPr id="8" name="Picture 2"/>
          <p:cNvPicPr>
            <a:picLocks noChangeAspect="1" noChangeArrowheads="1"/>
          </p:cNvPicPr>
          <p:nvPr/>
        </p:nvPicPr>
        <p:blipFill>
          <a:blip r:embed="rId5" cstate="print"/>
          <a:srcRect/>
          <a:stretch>
            <a:fillRect/>
          </a:stretch>
        </p:blipFill>
        <p:spPr bwMode="auto">
          <a:xfrm>
            <a:off x="6172200" y="5257800"/>
            <a:ext cx="1135386" cy="1447800"/>
          </a:xfrm>
          <a:prstGeom prst="rect">
            <a:avLst/>
          </a:prstGeom>
          <a:noFill/>
          <a:ln w="38100" cap="sq">
            <a:solidFill>
              <a:schemeClr val="bg1"/>
            </a:solid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Entrepreneurs </a:t>
            </a:r>
            <a:endParaRPr lang="en-US" dirty="0"/>
          </a:p>
        </p:txBody>
      </p:sp>
      <p:sp>
        <p:nvSpPr>
          <p:cNvPr id="3" name="Content Placeholder 2"/>
          <p:cNvSpPr>
            <a:spLocks noGrp="1"/>
          </p:cNvSpPr>
          <p:nvPr>
            <p:ph idx="1"/>
          </p:nvPr>
        </p:nvSpPr>
        <p:spPr/>
        <p:txBody>
          <a:bodyPr/>
          <a:lstStyle/>
          <a:p>
            <a:r>
              <a:rPr lang="en-US" dirty="0" smtClean="0"/>
              <a:t>Howard Johnson began franchising restaurants in 1935, using a standardized design and menu</a:t>
            </a:r>
          </a:p>
          <a:p>
            <a:endParaRPr lang="en-US" dirty="0" smtClean="0"/>
          </a:p>
          <a:p>
            <a:r>
              <a:rPr lang="en-US" dirty="0" smtClean="0"/>
              <a:t>Ray Kroc partnered with McDonald brothers to franchise their small hamburger  restaurants in 1954, then in 1963 he bought out his partners with 500 operating McDonalds restaurants open. There are now 32,478 restaurants employing </a:t>
            </a:r>
          </a:p>
          <a:p>
            <a:pPr>
              <a:buNone/>
            </a:pPr>
            <a:r>
              <a:rPr lang="en-US" dirty="0" smtClean="0"/>
              <a:t>   1.7 million people</a:t>
            </a:r>
          </a:p>
        </p:txBody>
      </p:sp>
      <p:pic>
        <p:nvPicPr>
          <p:cNvPr id="4" name="Picture 3" descr="images (1).jpg"/>
          <p:cNvPicPr>
            <a:picLocks noChangeAspect="1"/>
          </p:cNvPicPr>
          <p:nvPr/>
        </p:nvPicPr>
        <p:blipFill>
          <a:blip r:embed="rId2" cstate="print"/>
          <a:stretch>
            <a:fillRect/>
          </a:stretch>
        </p:blipFill>
        <p:spPr>
          <a:xfrm>
            <a:off x="6096000" y="5112026"/>
            <a:ext cx="1400175" cy="1339298"/>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Entrepreneurs</a:t>
            </a:r>
            <a:endParaRPr lang="en-US" dirty="0"/>
          </a:p>
        </p:txBody>
      </p:sp>
      <p:sp>
        <p:nvSpPr>
          <p:cNvPr id="3" name="Content Placeholder 2"/>
          <p:cNvSpPr>
            <a:spLocks noGrp="1"/>
          </p:cNvSpPr>
          <p:nvPr>
            <p:ph idx="1"/>
          </p:nvPr>
        </p:nvSpPr>
        <p:spPr/>
        <p:txBody>
          <a:bodyPr/>
          <a:lstStyle/>
          <a:p>
            <a:r>
              <a:rPr lang="en-US" dirty="0" smtClean="0"/>
              <a:t>1957 Joe Baum opens The Forum of the Twelve Caesars in NY, becomes the first sophisticated  THEME Restaurant, he then opened The Four Seasons in 1959, which becomes the most expensive culinary establishment in Manhattan</a:t>
            </a:r>
          </a:p>
          <a:p>
            <a:r>
              <a:rPr lang="en-US" dirty="0" smtClean="0"/>
              <a:t>1958 Frank Carney creates the Pizza Hut franchise, one of the first quick service franchises of something other than hamburgers </a:t>
            </a:r>
          </a:p>
          <a:p>
            <a:endParaRPr lang="en-US" dirty="0"/>
          </a:p>
        </p:txBody>
      </p:sp>
      <p:pic>
        <p:nvPicPr>
          <p:cNvPr id="4" name="Picture 3" descr="6_Personal_Pan_Pizza_-_Pepperoni.jpg"/>
          <p:cNvPicPr>
            <a:picLocks noChangeAspect="1"/>
          </p:cNvPicPr>
          <p:nvPr/>
        </p:nvPicPr>
        <p:blipFill>
          <a:blip r:embed="rId2" cstate="print"/>
          <a:stretch>
            <a:fillRect/>
          </a:stretch>
        </p:blipFill>
        <p:spPr>
          <a:xfrm>
            <a:off x="6324600" y="4876800"/>
            <a:ext cx="1580141" cy="159067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Entrepreneurs </a:t>
            </a:r>
            <a:endParaRPr lang="en-US" dirty="0"/>
          </a:p>
        </p:txBody>
      </p:sp>
      <p:sp>
        <p:nvSpPr>
          <p:cNvPr id="3" name="Content Placeholder 2"/>
          <p:cNvSpPr>
            <a:spLocks noGrp="1"/>
          </p:cNvSpPr>
          <p:nvPr>
            <p:ph idx="1"/>
          </p:nvPr>
        </p:nvSpPr>
        <p:spPr/>
        <p:txBody>
          <a:bodyPr/>
          <a:lstStyle/>
          <a:p>
            <a:r>
              <a:rPr lang="en-US" dirty="0" smtClean="0"/>
              <a:t>1966 Norman Brinker opens the first Steak and Ale, a full service restaurant designed for middle class customers</a:t>
            </a:r>
          </a:p>
          <a:p>
            <a:r>
              <a:rPr lang="en-US" dirty="0" smtClean="0"/>
              <a:t>1968 Bill Darden opens the first Red Lobster, focusing on  affordable prices and full service, eventually he also started other franchises such as Olive Garden, Bahama Breeze , and is now one of the largest casual dining companies in the U.S.</a:t>
            </a:r>
            <a:endParaRPr lang="en-US" dirty="0"/>
          </a:p>
        </p:txBody>
      </p:sp>
      <p:pic>
        <p:nvPicPr>
          <p:cNvPr id="4" name="Picture 3" descr="bahama-breeze.jpg"/>
          <p:cNvPicPr>
            <a:picLocks noChangeAspect="1"/>
          </p:cNvPicPr>
          <p:nvPr/>
        </p:nvPicPr>
        <p:blipFill>
          <a:blip r:embed="rId2" cstate="print"/>
          <a:stretch>
            <a:fillRect/>
          </a:stretch>
        </p:blipFill>
        <p:spPr>
          <a:xfrm>
            <a:off x="685800" y="5410200"/>
            <a:ext cx="1809750" cy="1104600"/>
          </a:xfrm>
          <a:prstGeom prst="rect">
            <a:avLst/>
          </a:prstGeom>
        </p:spPr>
      </p:pic>
      <p:pic>
        <p:nvPicPr>
          <p:cNvPr id="5" name="Picture 4" descr="redlobster.jpg"/>
          <p:cNvPicPr>
            <a:picLocks noChangeAspect="1"/>
          </p:cNvPicPr>
          <p:nvPr/>
        </p:nvPicPr>
        <p:blipFill>
          <a:blip r:embed="rId3" cstate="print"/>
          <a:stretch>
            <a:fillRect/>
          </a:stretch>
        </p:blipFill>
        <p:spPr>
          <a:xfrm>
            <a:off x="3048000" y="5486400"/>
            <a:ext cx="2020455" cy="889000"/>
          </a:xfrm>
          <a:prstGeom prst="rect">
            <a:avLst/>
          </a:prstGeom>
        </p:spPr>
      </p:pic>
      <p:pic>
        <p:nvPicPr>
          <p:cNvPr id="6" name="Picture 5" descr="olive-garden.gif"/>
          <p:cNvPicPr>
            <a:picLocks noChangeAspect="1"/>
          </p:cNvPicPr>
          <p:nvPr/>
        </p:nvPicPr>
        <p:blipFill>
          <a:blip r:embed="rId4" cstate="print"/>
          <a:stretch>
            <a:fillRect/>
          </a:stretch>
        </p:blipFill>
        <p:spPr>
          <a:xfrm>
            <a:off x="5486400" y="5486400"/>
            <a:ext cx="1790700" cy="871474"/>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Entrepreneurs </a:t>
            </a:r>
            <a:endParaRPr lang="en-US" dirty="0"/>
          </a:p>
        </p:txBody>
      </p:sp>
      <p:sp>
        <p:nvSpPr>
          <p:cNvPr id="3" name="Content Placeholder 2"/>
          <p:cNvSpPr>
            <a:spLocks noGrp="1"/>
          </p:cNvSpPr>
          <p:nvPr>
            <p:ph idx="1"/>
          </p:nvPr>
        </p:nvSpPr>
        <p:spPr/>
        <p:txBody>
          <a:bodyPr/>
          <a:lstStyle/>
          <a:p>
            <a:r>
              <a:rPr lang="en-US" dirty="0" smtClean="0"/>
              <a:t>1971 Zev Sigel, Jerry Baldwin and Gordon </a:t>
            </a:r>
            <a:r>
              <a:rPr lang="en-US" dirty="0" err="1" smtClean="0"/>
              <a:t>Bowker</a:t>
            </a:r>
            <a:r>
              <a:rPr lang="en-US" dirty="0" smtClean="0"/>
              <a:t> opens Starbuck in Seattle, it is now the largest coffee house company in the world with more than 16,000 stores in 49 countries</a:t>
            </a:r>
            <a:endParaRPr lang="en-US" dirty="0"/>
          </a:p>
        </p:txBody>
      </p:sp>
      <p:pic>
        <p:nvPicPr>
          <p:cNvPr id="4" name="Picture 3" descr="starbucks-logo.jpg"/>
          <p:cNvPicPr>
            <a:picLocks noChangeAspect="1"/>
          </p:cNvPicPr>
          <p:nvPr/>
        </p:nvPicPr>
        <p:blipFill>
          <a:blip r:embed="rId2" cstate="print"/>
          <a:stretch>
            <a:fillRect/>
          </a:stretch>
        </p:blipFill>
        <p:spPr>
          <a:xfrm>
            <a:off x="4038600" y="3429000"/>
            <a:ext cx="2771775" cy="2847975"/>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Entrepreneurs </a:t>
            </a:r>
            <a:endParaRPr lang="en-US" dirty="0"/>
          </a:p>
        </p:txBody>
      </p:sp>
      <p:sp>
        <p:nvSpPr>
          <p:cNvPr id="3" name="Content Placeholder 2"/>
          <p:cNvSpPr>
            <a:spLocks noGrp="1"/>
          </p:cNvSpPr>
          <p:nvPr>
            <p:ph idx="1"/>
          </p:nvPr>
        </p:nvSpPr>
        <p:spPr/>
        <p:txBody>
          <a:bodyPr/>
          <a:lstStyle/>
          <a:p>
            <a:r>
              <a:rPr lang="en-US" dirty="0" smtClean="0"/>
              <a:t>1971 Richard </a:t>
            </a:r>
            <a:r>
              <a:rPr lang="en-US" dirty="0" err="1" smtClean="0"/>
              <a:t>Melman</a:t>
            </a:r>
            <a:r>
              <a:rPr lang="en-US" dirty="0" smtClean="0"/>
              <a:t> founds Lettuce Entertain You Enterprises a restaurant group. LEYE has quick service, casual-dining and fine dining restaurants, including Wildfire, Café </a:t>
            </a:r>
            <a:r>
              <a:rPr lang="en-US" dirty="0" err="1" smtClean="0"/>
              <a:t>Bab-Ba-Reebal</a:t>
            </a:r>
            <a:r>
              <a:rPr lang="en-US" dirty="0" smtClean="0"/>
              <a:t> and Big Bowl</a:t>
            </a:r>
          </a:p>
          <a:p>
            <a:endParaRPr lang="en-US" dirty="0" smtClean="0"/>
          </a:p>
          <a:p>
            <a:endParaRPr lang="en-US" dirty="0"/>
          </a:p>
        </p:txBody>
      </p:sp>
      <p:pic>
        <p:nvPicPr>
          <p:cNvPr id="4" name="Picture 3" descr="images (4).jpg"/>
          <p:cNvPicPr>
            <a:picLocks noChangeAspect="1"/>
          </p:cNvPicPr>
          <p:nvPr/>
        </p:nvPicPr>
        <p:blipFill>
          <a:blip r:embed="rId2" cstate="print"/>
          <a:stretch>
            <a:fillRect/>
          </a:stretch>
        </p:blipFill>
        <p:spPr>
          <a:xfrm>
            <a:off x="304800" y="3733800"/>
            <a:ext cx="2571750" cy="1276350"/>
          </a:xfrm>
          <a:prstGeom prst="rect">
            <a:avLst/>
          </a:prstGeom>
        </p:spPr>
      </p:pic>
      <p:pic>
        <p:nvPicPr>
          <p:cNvPr id="5" name="Picture 4" descr="CafeBabareebaChicagobesttapasexteriorviewLincolnParkHalstedStreet.jpg"/>
          <p:cNvPicPr>
            <a:picLocks noChangeAspect="1"/>
          </p:cNvPicPr>
          <p:nvPr/>
        </p:nvPicPr>
        <p:blipFill>
          <a:blip r:embed="rId3" cstate="print"/>
          <a:stretch>
            <a:fillRect/>
          </a:stretch>
        </p:blipFill>
        <p:spPr>
          <a:xfrm>
            <a:off x="2743200" y="4114800"/>
            <a:ext cx="2438400" cy="1828800"/>
          </a:xfrm>
          <a:prstGeom prst="rect">
            <a:avLst/>
          </a:prstGeom>
        </p:spPr>
      </p:pic>
      <p:pic>
        <p:nvPicPr>
          <p:cNvPr id="6" name="Picture 5" descr="CRG-300logofest_5555.jpg"/>
          <p:cNvPicPr>
            <a:picLocks noChangeAspect="1"/>
          </p:cNvPicPr>
          <p:nvPr/>
        </p:nvPicPr>
        <p:blipFill>
          <a:blip r:embed="rId4" cstate="print"/>
          <a:stretch>
            <a:fillRect/>
          </a:stretch>
        </p:blipFill>
        <p:spPr>
          <a:xfrm>
            <a:off x="5791200" y="3886200"/>
            <a:ext cx="1905000" cy="18161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Entrepreneurs</a:t>
            </a:r>
            <a:endParaRPr lang="en-US" dirty="0"/>
          </a:p>
        </p:txBody>
      </p:sp>
      <p:sp>
        <p:nvSpPr>
          <p:cNvPr id="3" name="Content Placeholder 2"/>
          <p:cNvSpPr>
            <a:spLocks noGrp="1"/>
          </p:cNvSpPr>
          <p:nvPr>
            <p:ph idx="1"/>
          </p:nvPr>
        </p:nvSpPr>
        <p:spPr/>
        <p:txBody>
          <a:bodyPr/>
          <a:lstStyle/>
          <a:p>
            <a:r>
              <a:rPr lang="en-US" dirty="0" smtClean="0"/>
              <a:t>1977 Ruth </a:t>
            </a:r>
            <a:r>
              <a:rPr lang="en-US" dirty="0" err="1" smtClean="0"/>
              <a:t>Fretel</a:t>
            </a:r>
            <a:r>
              <a:rPr lang="en-US" dirty="0" smtClean="0"/>
              <a:t> opens a second Ruth’s Chris Steak house, starting one of the first </a:t>
            </a:r>
            <a:r>
              <a:rPr lang="en-US" dirty="0" smtClean="0"/>
              <a:t>na</a:t>
            </a:r>
            <a:r>
              <a:rPr lang="en-US" dirty="0" smtClean="0"/>
              <a:t>tional </a:t>
            </a:r>
            <a:r>
              <a:rPr lang="en-US" dirty="0" smtClean="0"/>
              <a:t>fine-dining chains. </a:t>
            </a:r>
            <a:r>
              <a:rPr lang="en-US" dirty="0" err="1" smtClean="0"/>
              <a:t>Fretel</a:t>
            </a:r>
            <a:r>
              <a:rPr lang="en-US" dirty="0" smtClean="0"/>
              <a:t> insists on consistent product and very high quality</a:t>
            </a:r>
            <a:endParaRPr lang="en-US" dirty="0"/>
          </a:p>
        </p:txBody>
      </p:sp>
      <p:pic>
        <p:nvPicPr>
          <p:cNvPr id="4" name="Picture 3" descr="images (5).jpg"/>
          <p:cNvPicPr>
            <a:picLocks noChangeAspect="1"/>
          </p:cNvPicPr>
          <p:nvPr/>
        </p:nvPicPr>
        <p:blipFill>
          <a:blip r:embed="rId2" cstate="print"/>
          <a:stretch>
            <a:fillRect/>
          </a:stretch>
        </p:blipFill>
        <p:spPr>
          <a:xfrm>
            <a:off x="2590800" y="3657600"/>
            <a:ext cx="3124200" cy="1705978"/>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Recently </a:t>
            </a:r>
            <a:endParaRPr lang="en-US" dirty="0"/>
          </a:p>
        </p:txBody>
      </p:sp>
      <p:sp>
        <p:nvSpPr>
          <p:cNvPr id="3" name="Content Placeholder 2"/>
          <p:cNvSpPr>
            <a:spLocks noGrp="1"/>
          </p:cNvSpPr>
          <p:nvPr>
            <p:ph idx="1"/>
          </p:nvPr>
        </p:nvSpPr>
        <p:spPr/>
        <p:txBody>
          <a:bodyPr/>
          <a:lstStyle/>
          <a:p>
            <a:r>
              <a:rPr lang="en-US" dirty="0" smtClean="0"/>
              <a:t>Chipotle was founded by Steve Ells in 1994 with an $85,000 loan from his father. There are now 1,500 locations and Chipotle was on  </a:t>
            </a:r>
            <a:r>
              <a:rPr lang="en-US" i="1" dirty="0" smtClean="0"/>
              <a:t>Fortune's</a:t>
            </a:r>
            <a:r>
              <a:rPr lang="en-US" dirty="0" smtClean="0"/>
              <a:t> 2011 list of the 100 Fastest-Growing Companies. Revenue for the year 2011 was $2 billion.</a:t>
            </a:r>
            <a:endParaRPr lang="en-US" dirty="0"/>
          </a:p>
        </p:txBody>
      </p:sp>
      <p:pic>
        <p:nvPicPr>
          <p:cNvPr id="4" name="Picture 3" descr="images (6).jpg"/>
          <p:cNvPicPr>
            <a:picLocks noChangeAspect="1"/>
          </p:cNvPicPr>
          <p:nvPr/>
        </p:nvPicPr>
        <p:blipFill>
          <a:blip r:embed="rId2" cstate="print"/>
          <a:stretch>
            <a:fillRect/>
          </a:stretch>
        </p:blipFill>
        <p:spPr>
          <a:xfrm>
            <a:off x="4495800" y="3581400"/>
            <a:ext cx="2286000" cy="2286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Marie-Antoine </a:t>
            </a:r>
            <a:r>
              <a:rPr lang="en-US" dirty="0" err="1" smtClean="0"/>
              <a:t>Careme</a:t>
            </a:r>
            <a:r>
              <a:rPr lang="en-US" dirty="0" smtClean="0"/>
              <a:t> (1784-1833)</a:t>
            </a:r>
            <a:endParaRPr lang="en-US" dirty="0"/>
          </a:p>
        </p:txBody>
      </p:sp>
      <p:sp>
        <p:nvSpPr>
          <p:cNvPr id="3" name="Content Placeholder 2"/>
          <p:cNvSpPr>
            <a:spLocks noGrp="1"/>
          </p:cNvSpPr>
          <p:nvPr>
            <p:ph idx="1"/>
          </p:nvPr>
        </p:nvSpPr>
        <p:spPr>
          <a:xfrm>
            <a:off x="457200" y="1609416"/>
            <a:ext cx="5334000" cy="4846320"/>
          </a:xfrm>
        </p:spPr>
        <p:txBody>
          <a:bodyPr>
            <a:normAutofit lnSpcReduction="10000"/>
          </a:bodyPr>
          <a:lstStyle/>
          <a:p>
            <a:r>
              <a:rPr lang="en-US" dirty="0" smtClean="0"/>
              <a:t>Accomplishments-Defined the Art of Grand Cuisine</a:t>
            </a:r>
          </a:p>
          <a:p>
            <a:r>
              <a:rPr lang="en-US" dirty="0" smtClean="0"/>
              <a:t>History-born just before the French revolution to a large poor family. Abandoned as a child and found work as a kitchen boy, then an apprentice to a pastry chef, developed a reputation for excellence, opened his own shop and worked for some of the most famous people of his time</a:t>
            </a:r>
          </a:p>
        </p:txBody>
      </p:sp>
      <p:pic>
        <p:nvPicPr>
          <p:cNvPr id="4" name="Picture 3" descr="MarieAntoineCareme.jpg"/>
          <p:cNvPicPr>
            <a:picLocks noChangeAspect="1"/>
          </p:cNvPicPr>
          <p:nvPr/>
        </p:nvPicPr>
        <p:blipFill>
          <a:blip r:embed="rId2" cstate="print"/>
          <a:stretch>
            <a:fillRect/>
          </a:stretch>
        </p:blipFill>
        <p:spPr>
          <a:xfrm>
            <a:off x="5791200" y="3657600"/>
            <a:ext cx="2100262" cy="240488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Marie-Antoine </a:t>
            </a:r>
            <a:r>
              <a:rPr lang="en-US" dirty="0" err="1" smtClean="0"/>
              <a:t>Careme</a:t>
            </a:r>
            <a:endParaRPr lang="en-US" dirty="0"/>
          </a:p>
        </p:txBody>
      </p:sp>
      <p:sp>
        <p:nvSpPr>
          <p:cNvPr id="3" name="Content Placeholder 2"/>
          <p:cNvSpPr>
            <a:spLocks noGrp="1"/>
          </p:cNvSpPr>
          <p:nvPr>
            <p:ph idx="1"/>
          </p:nvPr>
        </p:nvSpPr>
        <p:spPr/>
        <p:txBody>
          <a:bodyPr/>
          <a:lstStyle/>
          <a:p>
            <a:r>
              <a:rPr lang="en-US" dirty="0" smtClean="0"/>
              <a:t>Contributions to food service: believed that cuisine was simply a branch of architecture and demonstrated many elaborate pieces </a:t>
            </a:r>
            <a:endParaRPr lang="en-US" dirty="0"/>
          </a:p>
        </p:txBody>
      </p:sp>
      <p:pic>
        <p:nvPicPr>
          <p:cNvPr id="4" name="Picture 3" descr="images.jpg"/>
          <p:cNvPicPr>
            <a:picLocks noChangeAspect="1"/>
          </p:cNvPicPr>
          <p:nvPr/>
        </p:nvPicPr>
        <p:blipFill>
          <a:blip r:embed="rId2" cstate="print"/>
          <a:stretch>
            <a:fillRect/>
          </a:stretch>
        </p:blipFill>
        <p:spPr>
          <a:xfrm>
            <a:off x="1905000" y="3200400"/>
            <a:ext cx="3895725" cy="2959543"/>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Marie-Antoine </a:t>
            </a:r>
            <a:r>
              <a:rPr lang="en-US" dirty="0" err="1" smtClean="0"/>
              <a:t>Careme</a:t>
            </a:r>
            <a:endParaRPr lang="en-US" dirty="0"/>
          </a:p>
        </p:txBody>
      </p:sp>
      <p:sp>
        <p:nvSpPr>
          <p:cNvPr id="3" name="Content Placeholder 2"/>
          <p:cNvSpPr>
            <a:spLocks noGrp="1"/>
          </p:cNvSpPr>
          <p:nvPr>
            <p:ph idx="1"/>
          </p:nvPr>
        </p:nvSpPr>
        <p:spPr/>
        <p:txBody>
          <a:bodyPr/>
          <a:lstStyle/>
          <a:p>
            <a:r>
              <a:rPr lang="en-US" dirty="0" smtClean="0"/>
              <a:t>Contributions: perfected the recipe for many </a:t>
            </a:r>
            <a:r>
              <a:rPr lang="en-US" dirty="0" err="1" smtClean="0"/>
              <a:t>french</a:t>
            </a:r>
            <a:r>
              <a:rPr lang="en-US" dirty="0" smtClean="0"/>
              <a:t> sauces and put them into four categories</a:t>
            </a:r>
            <a:endParaRPr lang="en-US" dirty="0"/>
          </a:p>
        </p:txBody>
      </p:sp>
      <p:pic>
        <p:nvPicPr>
          <p:cNvPr id="4" name="Picture 3" descr="sauces.jpg"/>
          <p:cNvPicPr>
            <a:picLocks noChangeAspect="1"/>
          </p:cNvPicPr>
          <p:nvPr/>
        </p:nvPicPr>
        <p:blipFill>
          <a:blip r:embed="rId2" cstate="print"/>
          <a:stretch>
            <a:fillRect/>
          </a:stretch>
        </p:blipFill>
        <p:spPr>
          <a:xfrm>
            <a:off x="2590800" y="2590800"/>
            <a:ext cx="5190512" cy="408938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Georges August Escoffier (1846-1935)</a:t>
            </a:r>
            <a:endParaRPr lang="en-US" dirty="0"/>
          </a:p>
        </p:txBody>
      </p:sp>
      <p:sp>
        <p:nvSpPr>
          <p:cNvPr id="3" name="Content Placeholder 2"/>
          <p:cNvSpPr>
            <a:spLocks noGrp="1"/>
          </p:cNvSpPr>
          <p:nvPr>
            <p:ph idx="1"/>
          </p:nvPr>
        </p:nvSpPr>
        <p:spPr>
          <a:xfrm>
            <a:off x="457200" y="1609416"/>
            <a:ext cx="5943600" cy="4846320"/>
          </a:xfrm>
        </p:spPr>
        <p:txBody>
          <a:bodyPr>
            <a:normAutofit lnSpcReduction="10000"/>
          </a:bodyPr>
          <a:lstStyle/>
          <a:p>
            <a:r>
              <a:rPr lang="en-US" dirty="0" smtClean="0"/>
              <a:t>Accomplishments-refined </a:t>
            </a:r>
            <a:r>
              <a:rPr lang="en-US" dirty="0" err="1" smtClean="0"/>
              <a:t>Careme’s</a:t>
            </a:r>
            <a:r>
              <a:rPr lang="en-US" dirty="0" smtClean="0"/>
              <a:t> grand cuisines into the more contemporary classical cuisine</a:t>
            </a:r>
          </a:p>
          <a:p>
            <a:r>
              <a:rPr lang="en-US" dirty="0" smtClean="0"/>
              <a:t>History: Opened London’s Savoy Hotel, simplified flavors dishes and garnishes, believed that fewer ingredients in a meal maintained balance and perfection. Simplified </a:t>
            </a:r>
            <a:r>
              <a:rPr lang="en-US" dirty="0" err="1" smtClean="0"/>
              <a:t>Careme’s</a:t>
            </a:r>
            <a:r>
              <a:rPr lang="en-US" dirty="0" smtClean="0"/>
              <a:t> sauces into 5 grand sauces. Renowned for creating dishes named for famous individuals and events</a:t>
            </a:r>
            <a:endParaRPr lang="en-US" dirty="0"/>
          </a:p>
        </p:txBody>
      </p:sp>
      <p:pic>
        <p:nvPicPr>
          <p:cNvPr id="6" name="Picture 5" descr="escoffier3.jpg"/>
          <p:cNvPicPr>
            <a:picLocks noChangeAspect="1"/>
          </p:cNvPicPr>
          <p:nvPr/>
        </p:nvPicPr>
        <p:blipFill>
          <a:blip r:embed="rId2" cstate="print"/>
          <a:stretch>
            <a:fillRect/>
          </a:stretch>
        </p:blipFill>
        <p:spPr>
          <a:xfrm>
            <a:off x="6324600" y="4114800"/>
            <a:ext cx="1786128" cy="238150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Georges August Escoffier</a:t>
            </a:r>
            <a:endParaRPr lang="en-US" dirty="0"/>
          </a:p>
        </p:txBody>
      </p:sp>
      <p:sp>
        <p:nvSpPr>
          <p:cNvPr id="3" name="Content Placeholder 2"/>
          <p:cNvSpPr>
            <a:spLocks noGrp="1"/>
          </p:cNvSpPr>
          <p:nvPr>
            <p:ph idx="1"/>
          </p:nvPr>
        </p:nvSpPr>
        <p:spPr/>
        <p:txBody>
          <a:bodyPr/>
          <a:lstStyle/>
          <a:p>
            <a:r>
              <a:rPr lang="en-US" dirty="0" smtClean="0"/>
              <a:t>Contributions to food service:  Took great care not only in food preparation, he established exact rules of conduct and dress for his chef’s. Always dressed neatly, organized and defined the role of workers in his kitchen, developed the brigade system which assigns duties to eat staff member. </a:t>
            </a:r>
            <a:endParaRPr lang="en-US" dirty="0"/>
          </a:p>
        </p:txBody>
      </p:sp>
      <p:pic>
        <p:nvPicPr>
          <p:cNvPr id="4" name="Picture 3" descr="images (7).jpg"/>
          <p:cNvPicPr>
            <a:picLocks noChangeAspect="1"/>
          </p:cNvPicPr>
          <p:nvPr/>
        </p:nvPicPr>
        <p:blipFill>
          <a:blip r:embed="rId2" cstate="print"/>
          <a:stretch>
            <a:fillRect/>
          </a:stretch>
        </p:blipFill>
        <p:spPr>
          <a:xfrm>
            <a:off x="2514600" y="4648200"/>
            <a:ext cx="3276476" cy="154305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Fernand</a:t>
            </a:r>
            <a:r>
              <a:rPr lang="en-US" dirty="0" smtClean="0"/>
              <a:t> Point (1897-1955)</a:t>
            </a:r>
            <a:endParaRPr lang="en-US" dirty="0"/>
          </a:p>
        </p:txBody>
      </p:sp>
      <p:sp>
        <p:nvSpPr>
          <p:cNvPr id="3" name="Content Placeholder 2"/>
          <p:cNvSpPr>
            <a:spLocks noGrp="1"/>
          </p:cNvSpPr>
          <p:nvPr>
            <p:ph idx="1"/>
          </p:nvPr>
        </p:nvSpPr>
        <p:spPr/>
        <p:txBody>
          <a:bodyPr/>
          <a:lstStyle/>
          <a:p>
            <a:r>
              <a:rPr lang="en-US" dirty="0" smtClean="0"/>
              <a:t> Father of modern </a:t>
            </a:r>
            <a:r>
              <a:rPr lang="en-US" dirty="0" err="1" smtClean="0"/>
              <a:t>french</a:t>
            </a:r>
            <a:r>
              <a:rPr lang="en-US" dirty="0" smtClean="0"/>
              <a:t> cuisine or nouvelle cuisine</a:t>
            </a:r>
          </a:p>
          <a:p>
            <a:r>
              <a:rPr lang="en-US" dirty="0" smtClean="0"/>
              <a:t>Created lighter sauces and used regional ingredients</a:t>
            </a:r>
          </a:p>
          <a:p>
            <a:r>
              <a:rPr lang="en-US" dirty="0" smtClean="0"/>
              <a:t>Mentored many great chefs including Paul </a:t>
            </a:r>
            <a:r>
              <a:rPr lang="en-US" dirty="0" err="1" smtClean="0"/>
              <a:t>Bocuse</a:t>
            </a:r>
            <a:endParaRPr lang="en-US" dirty="0"/>
          </a:p>
        </p:txBody>
      </p:sp>
      <p:pic>
        <p:nvPicPr>
          <p:cNvPr id="4" name="Picture 3" descr="fernand.JPG"/>
          <p:cNvPicPr>
            <a:picLocks noChangeAspect="1"/>
          </p:cNvPicPr>
          <p:nvPr/>
        </p:nvPicPr>
        <p:blipFill>
          <a:blip r:embed="rId2" cstate="print"/>
          <a:stretch>
            <a:fillRect/>
          </a:stretch>
        </p:blipFill>
        <p:spPr>
          <a:xfrm>
            <a:off x="5257800" y="3886200"/>
            <a:ext cx="2105176" cy="22479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Julia Child (1912-2004)</a:t>
            </a:r>
            <a:endParaRPr lang="en-US" dirty="0"/>
          </a:p>
        </p:txBody>
      </p:sp>
      <p:sp>
        <p:nvSpPr>
          <p:cNvPr id="3" name="Content Placeholder 2"/>
          <p:cNvSpPr>
            <a:spLocks noGrp="1"/>
          </p:cNvSpPr>
          <p:nvPr>
            <p:ph idx="1"/>
          </p:nvPr>
        </p:nvSpPr>
        <p:spPr/>
        <p:txBody>
          <a:bodyPr/>
          <a:lstStyle/>
          <a:p>
            <a:r>
              <a:rPr lang="en-US" dirty="0" smtClean="0"/>
              <a:t>Responsible for popularizing French cuisine and techniques with the American public</a:t>
            </a:r>
          </a:p>
          <a:p>
            <a:r>
              <a:rPr lang="en-US" dirty="0" smtClean="0"/>
              <a:t>Starred in many television series and wrote many bestselling cookbooks</a:t>
            </a:r>
            <a:endParaRPr lang="en-US" dirty="0"/>
          </a:p>
        </p:txBody>
      </p:sp>
      <p:pic>
        <p:nvPicPr>
          <p:cNvPr id="4" name="Picture 3" descr="Julia.jpg"/>
          <p:cNvPicPr>
            <a:picLocks noChangeAspect="1"/>
          </p:cNvPicPr>
          <p:nvPr/>
        </p:nvPicPr>
        <p:blipFill>
          <a:blip r:embed="rId2" cstate="print"/>
          <a:stretch>
            <a:fillRect/>
          </a:stretch>
        </p:blipFill>
        <p:spPr>
          <a:xfrm>
            <a:off x="3962400" y="3505200"/>
            <a:ext cx="3108008" cy="24765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Paul </a:t>
            </a:r>
            <a:r>
              <a:rPr lang="en-US" dirty="0" err="1" smtClean="0"/>
              <a:t>Bocuse</a:t>
            </a:r>
            <a:r>
              <a:rPr lang="en-US" dirty="0" smtClean="0"/>
              <a:t> 1926-</a:t>
            </a:r>
            <a:endParaRPr lang="en-US" dirty="0"/>
          </a:p>
        </p:txBody>
      </p:sp>
      <p:sp>
        <p:nvSpPr>
          <p:cNvPr id="3" name="Content Placeholder 2"/>
          <p:cNvSpPr>
            <a:spLocks noGrp="1"/>
          </p:cNvSpPr>
          <p:nvPr>
            <p:ph idx="1"/>
          </p:nvPr>
        </p:nvSpPr>
        <p:spPr/>
        <p:txBody>
          <a:bodyPr/>
          <a:lstStyle/>
          <a:p>
            <a:r>
              <a:rPr lang="en-US" dirty="0" smtClean="0"/>
              <a:t>Built on the principles he learned from </a:t>
            </a:r>
            <a:r>
              <a:rPr lang="en-US" dirty="0" err="1" smtClean="0"/>
              <a:t>Fernand</a:t>
            </a:r>
            <a:r>
              <a:rPr lang="en-US" dirty="0" smtClean="0"/>
              <a:t> Point</a:t>
            </a:r>
          </a:p>
          <a:p>
            <a:r>
              <a:rPr lang="en-US" dirty="0" smtClean="0"/>
              <a:t>Created lighter, healthier dished that still reflected classical French flavors and traditions</a:t>
            </a:r>
          </a:p>
          <a:p>
            <a:r>
              <a:rPr lang="en-US" dirty="0" smtClean="0"/>
              <a:t>Very well known for his dedication to education young chefs</a:t>
            </a:r>
          </a:p>
          <a:p>
            <a:endParaRPr lang="en-US" dirty="0"/>
          </a:p>
        </p:txBody>
      </p:sp>
      <p:pic>
        <p:nvPicPr>
          <p:cNvPr id="4" name="Picture 3" descr="bocuse.jpg"/>
          <p:cNvPicPr>
            <a:picLocks noChangeAspect="1"/>
          </p:cNvPicPr>
          <p:nvPr/>
        </p:nvPicPr>
        <p:blipFill>
          <a:blip r:embed="rId2" cstate="print"/>
          <a:stretch>
            <a:fillRect/>
          </a:stretch>
        </p:blipFill>
        <p:spPr>
          <a:xfrm>
            <a:off x="4673600" y="4572000"/>
            <a:ext cx="2889250" cy="173355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201</TotalTime>
  <Words>729</Words>
  <Application>Microsoft Office PowerPoint</Application>
  <PresentationFormat>On-screen Show (4:3)</PresentationFormat>
  <Paragraphs>57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Opulent</vt:lpstr>
      <vt:lpstr>Influential Chefs and Entrepreneurs</vt:lpstr>
      <vt:lpstr>Marie-Antoine Careme (1784-1833)</vt:lpstr>
      <vt:lpstr>Marie-Antoine Careme</vt:lpstr>
      <vt:lpstr>Marie-Antoine Careme</vt:lpstr>
      <vt:lpstr>Georges August Escoffier (1846-1935)</vt:lpstr>
      <vt:lpstr>Georges August Escoffier</vt:lpstr>
      <vt:lpstr>Fernand Point (1897-1955)</vt:lpstr>
      <vt:lpstr>Julia Child (1912-2004)</vt:lpstr>
      <vt:lpstr>Paul Bocuse 1926-</vt:lpstr>
      <vt:lpstr>Alice Waters 1944-</vt:lpstr>
      <vt:lpstr>Ferinand Metz 1941-</vt:lpstr>
      <vt:lpstr>Entrepreneurs </vt:lpstr>
      <vt:lpstr>Entrepreneurs </vt:lpstr>
      <vt:lpstr>Entrepreneurs</vt:lpstr>
      <vt:lpstr>Entrepreneurs </vt:lpstr>
      <vt:lpstr>Entrepreneurs </vt:lpstr>
      <vt:lpstr>Entrepreneurs </vt:lpstr>
      <vt:lpstr>Entrepreneurs</vt:lpstr>
      <vt:lpstr>More Recently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Influential Chefs and Entrepreneurs</dc:title>
  <dc:creator>Becca</dc:creator>
  <cp:lastModifiedBy>Becca</cp:lastModifiedBy>
  <cp:revision>18</cp:revision>
  <dcterms:created xsi:type="dcterms:W3CDTF">2012-07-06T23:19:01Z</dcterms:created>
  <dcterms:modified xsi:type="dcterms:W3CDTF">2012-07-07T18:06:04Z</dcterms:modified>
</cp:coreProperties>
</file>