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0"/>
  </p:notesMasterIdLst>
  <p:sldIdLst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88" r:id="rId21"/>
    <p:sldId id="289" r:id="rId22"/>
    <p:sldId id="287" r:id="rId23"/>
    <p:sldId id="280" r:id="rId24"/>
    <p:sldId id="290" r:id="rId25"/>
    <p:sldId id="284" r:id="rId26"/>
    <p:sldId id="275" r:id="rId27"/>
    <p:sldId id="286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697F3-22FB-48D0-976E-2A83CE738CB4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A5EA-906A-47CE-9CB6-F47A913A8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57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F97EB9-CD91-4043-A844-5AC275CA6F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ADAB7-D8A3-4C3F-B969-51BA5A70C27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AB5B53-B92F-44B6-B849-DEBEE01FDB8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21D9B-0367-47EA-84F9-0AAAFCCAAF9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1705C-9D26-4B4F-A260-AE18C03D110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9E492-478E-4A65-AD66-4CA337ABD4A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148B5A-F208-4100-A39F-37FF1E746B3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BA4B34-9E30-4777-93FD-715D9EFA77D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0C0686-7876-4655-B63B-EBDC2100334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EEC3D54A-29BF-462B-9D56-C1CFB8E11348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896A51EA-6E47-4DD7-8BAB-947526EB136C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4B0D7D-D9E3-42ED-B6B9-92DDE011240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6DF9E2-98A2-43AB-A256-23E9BC250AE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C9DBF-3833-4360-9841-000615A90D2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AED977-3953-429B-9D46-3F628B000D4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D6B91-9C76-4FB3-B3BE-3BBB1FAE6F6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0B7AD-D964-4F67-9F17-1100149EAF6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C172CA-DDB1-4FB0-8ACC-15CBD4561B7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AC68E5-496C-43F4-9A5E-356F9179954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631B9-BCAE-459D-BB03-ACCC221F911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195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9716-DB24-4AAA-853B-84B8FDC63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5123-A04B-40EF-8CCC-70AF61A4E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8A5F-AFF4-4F67-B385-30A7F380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EC62-B4EC-419F-8B33-199165E2F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A413-2BD9-4349-A23A-58B8A685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ED03-62EA-4B65-9AEC-667E65145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1E17-448C-4E63-9322-1CE8672F0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8888-12EA-4C19-945F-DB8D6163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55D5-467E-4AE2-9A4C-07E087B7E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8A04-7705-47F4-BDD3-6503DADC5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34DA-AE22-4D22-B873-186A457B6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843A-5463-4072-ADF9-7559D029A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D382-9CA6-44EB-BCA9-5C1E8277B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08F1421-16B7-4514-99C8-FD5D7B5D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sxc.hu/browse.phtml?f=download&amp;id=88857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browse.phtml?f=download&amp;id=84912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grapef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1676400"/>
            <a:ext cx="3095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li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743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066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Citrus</a:t>
            </a:r>
            <a:r>
              <a:rPr lang="en-US" sz="2800" dirty="0" smtClean="0"/>
              <a:t> - Grow in warm regions, firm rind and pulpy flesh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kumimoji="0" lang="en-US" smtClean="0"/>
              <a:t>Grapefruits</a:t>
            </a:r>
          </a:p>
          <a:p>
            <a:r>
              <a:rPr kumimoji="0" lang="en-US" smtClean="0"/>
              <a:t>Kumquats</a:t>
            </a:r>
          </a:p>
          <a:p>
            <a:r>
              <a:rPr kumimoji="0" lang="en-US" smtClean="0"/>
              <a:t>Lemons</a:t>
            </a:r>
          </a:p>
          <a:p>
            <a:r>
              <a:rPr kumimoji="0" lang="en-US" smtClean="0"/>
              <a:t>Limes </a:t>
            </a:r>
          </a:p>
          <a:p>
            <a:r>
              <a:rPr kumimoji="0" lang="en-US" smtClean="0"/>
              <a:t>Oranges</a:t>
            </a:r>
          </a:p>
          <a:p>
            <a:r>
              <a:rPr kumimoji="0" lang="en-US" smtClean="0"/>
              <a:t>Tangerines</a:t>
            </a:r>
          </a:p>
        </p:txBody>
      </p:sp>
      <p:pic>
        <p:nvPicPr>
          <p:cNvPr id="13318" name="Picture 7" descr="kumqua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600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lem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505200"/>
            <a:ext cx="2109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hs11149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38600"/>
            <a:ext cx="1692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5" descr="hs111491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1760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hs021593-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038600"/>
            <a:ext cx="2128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3" descr="hs061692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905000"/>
            <a:ext cx="19415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24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4343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Valencia Oranges</a:t>
            </a:r>
          </a:p>
        </p:txBody>
      </p:sp>
      <p:sp>
        <p:nvSpPr>
          <p:cNvPr id="14344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Naval Oranges</a:t>
            </a:r>
          </a:p>
        </p:txBody>
      </p:sp>
      <p:sp>
        <p:nvSpPr>
          <p:cNvPr id="14345" name="Rectangle 11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Blood Oranges</a:t>
            </a:r>
          </a:p>
        </p:txBody>
      </p:sp>
      <p:sp>
        <p:nvSpPr>
          <p:cNvPr id="14346" name="Rectangle 12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Tangerines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Melons</a:t>
            </a:r>
            <a:r>
              <a:rPr lang="en-US" sz="2800" dirty="0" smtClean="0"/>
              <a:t> - Hard outer surface that is smooth or netted; juicy flesh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Melons</a:t>
            </a:r>
          </a:p>
          <a:p>
            <a:pPr lvl="1"/>
            <a:r>
              <a:rPr lang="en-US" dirty="0" smtClean="0"/>
              <a:t>Cantaloupe</a:t>
            </a:r>
          </a:p>
          <a:p>
            <a:pPr lvl="1"/>
            <a:r>
              <a:rPr lang="en-US" dirty="0" smtClean="0"/>
              <a:t>Casaba</a:t>
            </a:r>
          </a:p>
          <a:p>
            <a:pPr lvl="1"/>
            <a:r>
              <a:rPr lang="en-US" dirty="0" smtClean="0"/>
              <a:t>Crenshaw</a:t>
            </a:r>
          </a:p>
          <a:p>
            <a:pPr lvl="1"/>
            <a:r>
              <a:rPr lang="en-US" dirty="0" smtClean="0"/>
              <a:t>Honeydew</a:t>
            </a:r>
          </a:p>
          <a:p>
            <a:pPr lvl="1"/>
            <a:r>
              <a:rPr lang="en-US" dirty="0" smtClean="0"/>
              <a:t>Watermelon </a:t>
            </a:r>
          </a:p>
        </p:txBody>
      </p:sp>
      <p:pic>
        <p:nvPicPr>
          <p:cNvPr id="15365" name="Picture 5" descr="honey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4572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antalo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900" y="1828800"/>
            <a:ext cx="25019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086100"/>
            <a:ext cx="2409825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banana-b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48200"/>
            <a:ext cx="2057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d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95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91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Tropical</a:t>
            </a:r>
            <a:r>
              <a:rPr lang="en-US" sz="2800" dirty="0" smtClean="0"/>
              <a:t> - Grow in very warm climates; differ in skin composition and seed characteristics.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Bananas</a:t>
            </a:r>
          </a:p>
          <a:p>
            <a:pPr>
              <a:lnSpc>
                <a:spcPct val="90000"/>
              </a:lnSpc>
            </a:pPr>
            <a:r>
              <a:rPr lang="en-US" smtClean="0"/>
              <a:t>Dates</a:t>
            </a:r>
          </a:p>
          <a:p>
            <a:pPr>
              <a:lnSpc>
                <a:spcPct val="90000"/>
              </a:lnSpc>
            </a:pPr>
            <a:r>
              <a:rPr lang="en-US" smtClean="0"/>
              <a:t>Kiwis</a:t>
            </a:r>
          </a:p>
          <a:p>
            <a:pPr>
              <a:lnSpc>
                <a:spcPct val="90000"/>
              </a:lnSpc>
            </a:pPr>
            <a:r>
              <a:rPr lang="en-US" smtClean="0"/>
              <a:t>Mangos</a:t>
            </a:r>
          </a:p>
          <a:p>
            <a:pPr>
              <a:lnSpc>
                <a:spcPct val="90000"/>
              </a:lnSpc>
            </a:pPr>
            <a:r>
              <a:rPr lang="en-US" smtClean="0"/>
              <a:t>Papayas</a:t>
            </a:r>
          </a:p>
          <a:p>
            <a:pPr>
              <a:lnSpc>
                <a:spcPct val="90000"/>
              </a:lnSpc>
            </a:pPr>
            <a:r>
              <a:rPr lang="en-US" smtClean="0"/>
              <a:t>Passion fruits</a:t>
            </a:r>
          </a:p>
          <a:p>
            <a:pPr>
              <a:lnSpc>
                <a:spcPct val="90000"/>
              </a:lnSpc>
            </a:pPr>
            <a:r>
              <a:rPr lang="en-US" smtClean="0"/>
              <a:t>Pineapples</a:t>
            </a:r>
          </a:p>
        </p:txBody>
      </p:sp>
      <p:pic>
        <p:nvPicPr>
          <p:cNvPr id="16390" name="Picture 4" descr="pineap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24000"/>
            <a:ext cx="2820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hs060492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243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Kiwi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Red Papaya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Mango</a:t>
            </a:r>
          </a:p>
        </p:txBody>
      </p:sp>
      <p:sp>
        <p:nvSpPr>
          <p:cNvPr id="17414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Passion Fruit</a:t>
            </a:r>
          </a:p>
        </p:txBody>
      </p:sp>
      <p:pic>
        <p:nvPicPr>
          <p:cNvPr id="17415" name="Picture 9" descr="hs11149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0"/>
            <a:ext cx="2286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ma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2163" y="3733800"/>
            <a:ext cx="18240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passionfru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31242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persimm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1958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Exotics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Figs</a:t>
            </a:r>
          </a:p>
          <a:p>
            <a:r>
              <a:rPr lang="en-US" smtClean="0"/>
              <a:t>Guava</a:t>
            </a:r>
          </a:p>
          <a:p>
            <a:r>
              <a:rPr lang="en-US" smtClean="0"/>
              <a:t>Lychees</a:t>
            </a:r>
          </a:p>
          <a:p>
            <a:r>
              <a:rPr lang="en-US" smtClean="0"/>
              <a:t>Cape gooseberries</a:t>
            </a:r>
          </a:p>
          <a:p>
            <a:r>
              <a:rPr lang="en-US" smtClean="0"/>
              <a:t>Mangosteens</a:t>
            </a:r>
          </a:p>
          <a:p>
            <a:r>
              <a:rPr lang="en-US" smtClean="0"/>
              <a:t>Persimmons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Pomegranates</a:t>
            </a:r>
          </a:p>
          <a:p>
            <a:r>
              <a:rPr lang="en-US" smtClean="0"/>
              <a:t>Prickly pears</a:t>
            </a:r>
          </a:p>
          <a:p>
            <a:r>
              <a:rPr lang="en-US" smtClean="0"/>
              <a:t>Rambutans</a:t>
            </a:r>
          </a:p>
          <a:p>
            <a:r>
              <a:rPr lang="en-US" smtClean="0"/>
              <a:t>Rhubarb</a:t>
            </a:r>
          </a:p>
          <a:p>
            <a:r>
              <a:rPr lang="en-US" smtClean="0"/>
              <a:t>Star fruits</a:t>
            </a:r>
          </a:p>
          <a:p>
            <a:endParaRPr lang="en-US" smtClean="0"/>
          </a:p>
        </p:txBody>
      </p:sp>
      <p:pic>
        <p:nvPicPr>
          <p:cNvPr id="18438" name="Picture 8" descr="rhuba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5052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magran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Pomegranate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Prickly Pear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Rambutan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Star Fruit</a:t>
            </a:r>
          </a:p>
        </p:txBody>
      </p:sp>
      <p:pic>
        <p:nvPicPr>
          <p:cNvPr id="19463" name="Picture 9" descr="prickly p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575" y="1600200"/>
            <a:ext cx="1724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rambut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1910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Star_Fruit_Carambol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267200"/>
            <a:ext cx="24384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Figs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Guava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Lychee</a:t>
            </a:r>
          </a:p>
        </p:txBody>
      </p:sp>
      <p:sp>
        <p:nvSpPr>
          <p:cNvPr id="20485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Mangosteen</a:t>
            </a:r>
          </a:p>
        </p:txBody>
      </p:sp>
      <p:pic>
        <p:nvPicPr>
          <p:cNvPr id="20486" name="Picture 9" descr="gu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438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mangost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lych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752600"/>
            <a:ext cx="2057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Browning</a:t>
            </a:r>
            <a:endParaRPr lang="en-US" dirty="0"/>
          </a:p>
        </p:txBody>
      </p:sp>
      <p:sp>
        <p:nvSpPr>
          <p:cNvPr id="22531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746760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does some fruit turn brown after it is cut?</a:t>
            </a:r>
          </a:p>
          <a:p>
            <a:endParaRPr lang="en-US" dirty="0" smtClean="0"/>
          </a:p>
          <a:p>
            <a:r>
              <a:rPr lang="en-US" b="1" dirty="0" smtClean="0"/>
              <a:t>Oxidation</a:t>
            </a:r>
            <a:r>
              <a:rPr lang="en-US" dirty="0" smtClean="0"/>
              <a:t>: exposure to air turns it brown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you prevent this?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Yes, soak it in ascorbic acid</a:t>
            </a:r>
          </a:p>
          <a:p>
            <a:pPr>
              <a:buNone/>
            </a:pPr>
            <a:r>
              <a:rPr lang="en-US" dirty="0" smtClean="0"/>
              <a:t>  (lemon juice, pineapple juice)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Fruits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Botanically</a:t>
            </a:r>
          </a:p>
          <a:p>
            <a:pPr lvl="1"/>
            <a:r>
              <a:rPr lang="en-US" dirty="0" smtClean="0"/>
              <a:t>A fruit is an organ that develops from a flowering plant and contains one or more seeds</a:t>
            </a:r>
          </a:p>
          <a:p>
            <a:r>
              <a:rPr lang="en-US" dirty="0" smtClean="0"/>
              <a:t>Culinary </a:t>
            </a:r>
          </a:p>
          <a:p>
            <a:pPr lvl="1"/>
            <a:r>
              <a:rPr lang="en-US" dirty="0" smtClean="0"/>
              <a:t>A fruit is a perfect snack food, basis of a dessert, colorful sauce, or soup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fruits are lower in cost and have better quality</a:t>
            </a:r>
          </a:p>
          <a:p>
            <a:r>
              <a:rPr lang="en-US" dirty="0" smtClean="0"/>
              <a:t>Buy only what you will be able to store and use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Fruit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</a:t>
            </a:r>
          </a:p>
          <a:p>
            <a:r>
              <a:rPr lang="en-US" dirty="0" smtClean="0"/>
              <a:t>Free from decay</a:t>
            </a:r>
          </a:p>
          <a:p>
            <a:r>
              <a:rPr lang="en-US" dirty="0" smtClean="0"/>
              <a:t>Crisp</a:t>
            </a:r>
          </a:p>
          <a:p>
            <a:r>
              <a:rPr lang="en-US" dirty="0" smtClean="0"/>
              <a:t>Smooth</a:t>
            </a:r>
          </a:p>
          <a:p>
            <a:r>
              <a:rPr lang="en-US" dirty="0" smtClean="0"/>
              <a:t>Free from bruises</a:t>
            </a:r>
          </a:p>
          <a:p>
            <a:r>
              <a:rPr lang="en-US" dirty="0" smtClean="0"/>
              <a:t>Good color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Storing Fruits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Store fruits in the refrigerator and they will last about 1 week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Fruits ripen and spoil faster at room temperature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/>
      <p:bldP spid="4669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029200" cy="4038600"/>
          </a:xfrm>
        </p:spPr>
        <p:txBody>
          <a:bodyPr/>
          <a:lstStyle/>
          <a:p>
            <a:r>
              <a:rPr lang="en-US" dirty="0" smtClean="0"/>
              <a:t>Use fruit as snacks, salads or desserts</a:t>
            </a:r>
          </a:p>
          <a:p>
            <a:r>
              <a:rPr lang="en-US" dirty="0" smtClean="0"/>
              <a:t>Choose whole or cut up fruits more often than fruit juice</a:t>
            </a:r>
            <a:endParaRPr lang="en-US" dirty="0"/>
          </a:p>
        </p:txBody>
      </p:sp>
      <p:pic>
        <p:nvPicPr>
          <p:cNvPr id="4" name="Picture 3" descr="fru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676400"/>
            <a:ext cx="3179748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much is a serving?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7" charset="2"/>
              <a:buNone/>
            </a:pPr>
            <a:r>
              <a:rPr lang="en-US" dirty="0" smtClean="0"/>
              <a:t>Teenagers need 1 ½ C. – 2 ½ daily.</a:t>
            </a:r>
          </a:p>
          <a:p>
            <a:pPr eaLnBrk="1" hangingPunct="1">
              <a:buFont typeface="Wingdings" pitchFamily="-107" charset="2"/>
              <a:buNone/>
            </a:pPr>
            <a:r>
              <a:rPr lang="en-US" dirty="0" smtClean="0"/>
              <a:t>A Serving…….</a:t>
            </a:r>
          </a:p>
          <a:p>
            <a:pPr lvl="1" eaLnBrk="1" hangingPunct="1"/>
            <a:r>
              <a:rPr lang="en-US" dirty="0" smtClean="0"/>
              <a:t>1 medium fruit</a:t>
            </a:r>
          </a:p>
          <a:p>
            <a:pPr lvl="1" eaLnBrk="1" hangingPunct="1"/>
            <a:r>
              <a:rPr lang="en-US" dirty="0" smtClean="0"/>
              <a:t>6 oz. fruit juice</a:t>
            </a:r>
          </a:p>
          <a:p>
            <a:pPr lvl="1" eaLnBrk="1" hangingPunct="1"/>
            <a:r>
              <a:rPr lang="en-US" dirty="0" smtClean="0"/>
              <a:t>1 c. fruit pieces</a:t>
            </a:r>
          </a:p>
        </p:txBody>
      </p:sp>
      <p:sp>
        <p:nvSpPr>
          <p:cNvPr id="4100" name="AutoShape 4" descr="http://www.wholefoodsmarket.com/wholebody/dietary-guidelines/images/servingsize_fruit300w.jpg"/>
          <p:cNvSpPr>
            <a:spLocks noChangeAspect="1" noChangeArrowheads="1"/>
          </p:cNvSpPr>
          <p:nvPr/>
        </p:nvSpPr>
        <p:spPr bwMode="auto">
          <a:xfrm>
            <a:off x="187325" y="-2466975"/>
            <a:ext cx="2857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6" descr="http://www.wholefoodsmarket.com/wholebody/dietary-guidelines/images/servingsize_fruit300w.jpg"/>
          <p:cNvSpPr>
            <a:spLocks noChangeAspect="1" noChangeArrowheads="1"/>
          </p:cNvSpPr>
          <p:nvPr/>
        </p:nvSpPr>
        <p:spPr bwMode="auto">
          <a:xfrm>
            <a:off x="187325" y="-2466975"/>
            <a:ext cx="2857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AutoShape 8" descr="http://www.wholefoodsmarket.com/wholebody/dietary-guidelines/images/servingsize_fruit300w.jpg"/>
          <p:cNvSpPr>
            <a:spLocks noChangeAspect="1" noChangeArrowheads="1"/>
          </p:cNvSpPr>
          <p:nvPr/>
        </p:nvSpPr>
        <p:spPr bwMode="auto">
          <a:xfrm>
            <a:off x="187325" y="-2466975"/>
            <a:ext cx="2857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AutoShape 10" descr="http://www.wholefoodsmarket.com/wholebody/dietary-guidelines/images/servingsize_fruit300w.jpg"/>
          <p:cNvSpPr>
            <a:spLocks noChangeAspect="1" noChangeArrowheads="1"/>
          </p:cNvSpPr>
          <p:nvPr/>
        </p:nvSpPr>
        <p:spPr bwMode="auto">
          <a:xfrm>
            <a:off x="187325" y="-2466975"/>
            <a:ext cx="2857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AutoShape 12" descr="http://www.wholefoodsmarket.com/wholebody/dietary-guidelines/images/servingsize_fruit300w.jpg"/>
          <p:cNvSpPr>
            <a:spLocks noChangeAspect="1" noChangeArrowheads="1"/>
          </p:cNvSpPr>
          <p:nvPr/>
        </p:nvSpPr>
        <p:spPr bwMode="auto">
          <a:xfrm>
            <a:off x="9525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5" name="Picture 14" descr="http://www.wholefoodsmarket.com/wholebody/dietary-guidelines/images/servingsize_fruit30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8956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54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Fruit Nutrients</a:t>
            </a:r>
            <a:endParaRPr lang="en-US" dirty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Vitamins A, B, C</a:t>
            </a:r>
          </a:p>
          <a:p>
            <a:r>
              <a:rPr lang="en-US" smtClean="0"/>
              <a:t>Iron</a:t>
            </a:r>
          </a:p>
          <a:p>
            <a:r>
              <a:rPr lang="en-US" smtClean="0"/>
              <a:t>Calcium</a:t>
            </a:r>
          </a:p>
          <a:p>
            <a:r>
              <a:rPr lang="en-US" smtClean="0"/>
              <a:t>Fiber</a:t>
            </a:r>
          </a:p>
          <a:p>
            <a:r>
              <a:rPr lang="en-US" smtClean="0"/>
              <a:t>Carbohydrates</a:t>
            </a:r>
          </a:p>
        </p:txBody>
      </p:sp>
      <p:pic>
        <p:nvPicPr>
          <p:cNvPr id="4" name="Picture 1029" descr="fruit f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243262" cy="41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nutrient you need everyday!!!!!!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at least one serving daily from fruits rich in Vitamin C such as:</a:t>
            </a:r>
          </a:p>
          <a:p>
            <a:pPr lvl="1" eaLnBrk="1" hangingPunct="1"/>
            <a:r>
              <a:rPr lang="en-US" smtClean="0"/>
              <a:t>Citrus</a:t>
            </a:r>
          </a:p>
          <a:p>
            <a:pPr lvl="1" eaLnBrk="1" hangingPunct="1"/>
            <a:r>
              <a:rPr lang="en-US" smtClean="0"/>
              <a:t>Melons</a:t>
            </a:r>
          </a:p>
          <a:p>
            <a:pPr lvl="1" eaLnBrk="1" hangingPunct="1"/>
            <a:r>
              <a:rPr lang="en-US" smtClean="0"/>
              <a:t>Berries</a:t>
            </a:r>
          </a:p>
        </p:txBody>
      </p:sp>
      <p:pic>
        <p:nvPicPr>
          <p:cNvPr id="6148" name="Picture 2" descr="oranges r not the only frui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48006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80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Ripening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900" dirty="0" smtClean="0"/>
              <a:t>Ripening happens when starches found in the fruit break down into sugar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900" dirty="0" smtClean="0"/>
          </a:p>
          <a:p>
            <a:pPr>
              <a:lnSpc>
                <a:spcPct val="90000"/>
              </a:lnSpc>
            </a:pPr>
            <a:r>
              <a:rPr lang="en-US" sz="2900" dirty="0" smtClean="0"/>
              <a:t>This leads to deterioration or spoilage: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/>
              <a:t>Color Lightens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/>
              <a:t>Texture Softens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/>
              <a:t>Decreases in Acidity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/>
              <a:t>Increases in Sweetness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autoUpdateAnimBg="0"/>
      <p:bldP spid="4853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Fruits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Hybrids and Varieties</a:t>
            </a:r>
          </a:p>
          <a:p>
            <a:pPr lvl="1"/>
            <a:r>
              <a:rPr lang="en-US" smtClean="0"/>
              <a:t>Hybrids</a:t>
            </a:r>
          </a:p>
          <a:p>
            <a:pPr lvl="2"/>
            <a:r>
              <a:rPr lang="en-US" smtClean="0"/>
              <a:t>Result from crossbreeding fruits from different species</a:t>
            </a:r>
          </a:p>
          <a:p>
            <a:pPr lvl="1"/>
            <a:r>
              <a:rPr lang="en-US" smtClean="0"/>
              <a:t>Varieties</a:t>
            </a:r>
          </a:p>
          <a:p>
            <a:pPr lvl="2"/>
            <a:r>
              <a:rPr lang="en-US" smtClean="0"/>
              <a:t>Result from breeding fruit of the same species that have different qualities or characteristics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app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0"/>
            <a:ext cx="2047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295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Pomes-</a:t>
            </a:r>
            <a:r>
              <a:rPr lang="en-US" sz="2400" dirty="0" smtClean="0"/>
              <a:t>(Smooth skin and an enlarged fleshy area that surrounds the core)</a:t>
            </a:r>
            <a:r>
              <a:rPr lang="en-US" dirty="0" smtClean="0"/>
              <a:t>– </a:t>
            </a:r>
            <a:r>
              <a:rPr lang="en-US" sz="3600" dirty="0" smtClean="0"/>
              <a:t>Apples, Pears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114800" cy="3962400"/>
          </a:xfrm>
        </p:spPr>
        <p:txBody>
          <a:bodyPr/>
          <a:lstStyle/>
          <a:p>
            <a:r>
              <a:rPr lang="en-US" dirty="0" smtClean="0"/>
              <a:t>Fiji</a:t>
            </a:r>
          </a:p>
          <a:p>
            <a:r>
              <a:rPr lang="en-US" dirty="0" smtClean="0"/>
              <a:t>Gala</a:t>
            </a:r>
          </a:p>
          <a:p>
            <a:r>
              <a:rPr lang="en-US" dirty="0" smtClean="0"/>
              <a:t>Golden Delicious</a:t>
            </a:r>
          </a:p>
          <a:p>
            <a:r>
              <a:rPr lang="en-US" dirty="0" smtClean="0"/>
              <a:t>Granny Smith</a:t>
            </a:r>
          </a:p>
          <a:p>
            <a:r>
              <a:rPr lang="en-US" dirty="0" smtClean="0"/>
              <a:t>Jonathan</a:t>
            </a:r>
          </a:p>
          <a:p>
            <a:r>
              <a:rPr lang="en-US" dirty="0" smtClean="0"/>
              <a:t>McIntosh</a:t>
            </a:r>
          </a:p>
          <a:p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114800" cy="3581400"/>
          </a:xfrm>
        </p:spPr>
        <p:txBody>
          <a:bodyPr/>
          <a:lstStyle/>
          <a:p>
            <a:r>
              <a:rPr lang="en-US" dirty="0" smtClean="0"/>
              <a:t>Pippin (Newton)</a:t>
            </a:r>
          </a:p>
          <a:p>
            <a:r>
              <a:rPr lang="en-US" dirty="0" smtClean="0"/>
              <a:t>Red Delicious</a:t>
            </a:r>
          </a:p>
          <a:p>
            <a:r>
              <a:rPr lang="en-US" dirty="0" smtClean="0"/>
              <a:t>Rome</a:t>
            </a:r>
          </a:p>
          <a:p>
            <a:r>
              <a:rPr lang="en-US" dirty="0" err="1" smtClean="0"/>
              <a:t>Winesap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8198" name="Picture 6" descr="ap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91000"/>
            <a:ext cx="2819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Pears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Anjou</a:t>
            </a:r>
          </a:p>
          <a:p>
            <a:r>
              <a:rPr lang="en-US" smtClean="0"/>
              <a:t>Bartlett</a:t>
            </a:r>
          </a:p>
          <a:p>
            <a:r>
              <a:rPr lang="en-US" smtClean="0"/>
              <a:t>Bosc</a:t>
            </a:r>
          </a:p>
          <a:p>
            <a:r>
              <a:rPr lang="en-US" smtClean="0"/>
              <a:t>Comice</a:t>
            </a:r>
          </a:p>
          <a:p>
            <a:r>
              <a:rPr lang="en-US" smtClean="0"/>
              <a:t>Seckel</a:t>
            </a:r>
          </a:p>
          <a:p>
            <a:r>
              <a:rPr lang="en-US" smtClean="0"/>
              <a:t>Asian</a:t>
            </a:r>
          </a:p>
          <a:p>
            <a:endParaRPr lang="en-US" smtClean="0"/>
          </a:p>
        </p:txBody>
      </p:sp>
      <p:pic>
        <p:nvPicPr>
          <p:cNvPr id="9220" name="Picture 5" descr="P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2919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pe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he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2381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Drupes – </a:t>
            </a:r>
            <a:r>
              <a:rPr lang="en-US" sz="2800" dirty="0" smtClean="0"/>
              <a:t>(Stone fruit) Contain a single seed, or pit, surrounded by juicy flesh.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Apricots</a:t>
            </a:r>
          </a:p>
          <a:p>
            <a:r>
              <a:rPr lang="en-US" dirty="0" smtClean="0"/>
              <a:t>Cherries</a:t>
            </a:r>
          </a:p>
          <a:p>
            <a:r>
              <a:rPr lang="en-US" dirty="0" smtClean="0"/>
              <a:t>Peaches</a:t>
            </a:r>
          </a:p>
          <a:p>
            <a:r>
              <a:rPr lang="en-US" dirty="0" smtClean="0"/>
              <a:t>Nectarines</a:t>
            </a:r>
          </a:p>
          <a:p>
            <a:r>
              <a:rPr lang="en-US" dirty="0" smtClean="0"/>
              <a:t>Plums</a:t>
            </a:r>
          </a:p>
          <a:p>
            <a:r>
              <a:rPr lang="en-US" dirty="0" smtClean="0"/>
              <a:t>Avocados</a:t>
            </a:r>
          </a:p>
        </p:txBody>
      </p:sp>
      <p:pic>
        <p:nvPicPr>
          <p:cNvPr id="10245" name="Picture 4" descr="aprico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52600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e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600200"/>
            <a:ext cx="2590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pl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533900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nectarin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276600"/>
            <a:ext cx="1905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veigel\AppData\Local\Microsoft\Windows\Temporary Internet Files\Content.IE5\L8U6GFE7\MP90038789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99888"/>
            <a:ext cx="2057400" cy="1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Berries</a:t>
            </a:r>
            <a:r>
              <a:rPr lang="en-US" sz="2800" dirty="0" smtClean="0"/>
              <a:t> - Fragile cell structure; pulpy and juicy; tiny seeds embedded in flesh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Blackberries</a:t>
            </a:r>
          </a:p>
          <a:p>
            <a:r>
              <a:rPr lang="en-US" dirty="0" smtClean="0"/>
              <a:t>Blueberries</a:t>
            </a:r>
          </a:p>
          <a:p>
            <a:r>
              <a:rPr lang="en-US" dirty="0" smtClean="0"/>
              <a:t>Cranberries</a:t>
            </a:r>
          </a:p>
          <a:p>
            <a:r>
              <a:rPr lang="en-US" dirty="0" smtClean="0"/>
              <a:t>Currants</a:t>
            </a:r>
          </a:p>
          <a:p>
            <a:r>
              <a:rPr lang="en-US" dirty="0" smtClean="0"/>
              <a:t>Raspberries</a:t>
            </a:r>
          </a:p>
          <a:p>
            <a:r>
              <a:rPr lang="en-US" dirty="0" smtClean="0"/>
              <a:t>Strawberries</a:t>
            </a:r>
          </a:p>
          <a:p>
            <a:r>
              <a:rPr lang="en-US" dirty="0" smtClean="0"/>
              <a:t>Grapes</a:t>
            </a:r>
          </a:p>
          <a:p>
            <a:endParaRPr lang="en-US" dirty="0" smtClean="0"/>
          </a:p>
        </p:txBody>
      </p:sp>
      <p:pic>
        <p:nvPicPr>
          <p:cNvPr id="11268" name="Picture 4" descr="strawbe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blackbe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2" descr="raspbe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46263"/>
            <a:ext cx="19050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Blackberry</a:t>
            </a:r>
          </a:p>
        </p:txBody>
      </p:sp>
      <p:sp>
        <p:nvSpPr>
          <p:cNvPr id="12293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Raspberry</a:t>
            </a:r>
          </a:p>
        </p:txBody>
      </p:sp>
      <p:sp>
        <p:nvSpPr>
          <p:cNvPr id="12294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Cranberry</a:t>
            </a:r>
          </a:p>
        </p:txBody>
      </p:sp>
      <p:sp>
        <p:nvSpPr>
          <p:cNvPr id="12295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Blueberry</a:t>
            </a:r>
          </a:p>
        </p:txBody>
      </p:sp>
      <p:pic>
        <p:nvPicPr>
          <p:cNvPr id="12296" name="Picture 9" descr="blueberry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038600"/>
            <a:ext cx="2505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Cranber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0386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ples">
  <a:themeElements>
    <a:clrScheme name="Green apples design templat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Green apple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reen apples design templat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tany design template">
  <a:themeElements>
    <a:clrScheme name="Botany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otany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tany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tany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493</Words>
  <Application>Microsoft Office PowerPoint</Application>
  <PresentationFormat>On-screen Show (4:3)</PresentationFormat>
  <Paragraphs>170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Apples</vt:lpstr>
      <vt:lpstr>Botany design template</vt:lpstr>
      <vt:lpstr>FRUITS</vt:lpstr>
      <vt:lpstr>Fruits</vt:lpstr>
      <vt:lpstr>Fruits</vt:lpstr>
      <vt:lpstr>Slide 4</vt:lpstr>
      <vt:lpstr>Pomes-(Smooth skin and an enlarged fleshy area that surrounds the core)– Apples, Pears </vt:lpstr>
      <vt:lpstr>Pears</vt:lpstr>
      <vt:lpstr>Drupes – (Stone fruit) Contain a single seed, or pit, surrounded by juicy flesh.</vt:lpstr>
      <vt:lpstr>Berries - Fragile cell structure; pulpy and juicy; tiny seeds embedded in flesh </vt:lpstr>
      <vt:lpstr>Slide 9</vt:lpstr>
      <vt:lpstr>Citrus - Grow in warm regions, firm rind and pulpy flesh </vt:lpstr>
      <vt:lpstr>Slide 11</vt:lpstr>
      <vt:lpstr>Melons - Hard outer surface that is smooth or netted; juicy flesh</vt:lpstr>
      <vt:lpstr>Tropical - Grow in very warm climates; differ in skin composition and seed characteristics.  </vt:lpstr>
      <vt:lpstr>Slide 14</vt:lpstr>
      <vt:lpstr>Exotics</vt:lpstr>
      <vt:lpstr>Slide 16</vt:lpstr>
      <vt:lpstr>Slide 17</vt:lpstr>
      <vt:lpstr>Browning</vt:lpstr>
      <vt:lpstr>Oxidation</vt:lpstr>
      <vt:lpstr>Purchasing</vt:lpstr>
      <vt:lpstr>Selecting Fruit</vt:lpstr>
      <vt:lpstr>Storing Fruits</vt:lpstr>
      <vt:lpstr>Myplate</vt:lpstr>
      <vt:lpstr>How much is a serving?</vt:lpstr>
      <vt:lpstr>Fruit Nutrients</vt:lpstr>
      <vt:lpstr>One nutrient you need everyday!!!!!!</vt:lpstr>
      <vt:lpstr>Ripening</vt:lpstr>
    </vt:vector>
  </TitlesOfParts>
  <Company>Davis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</dc:title>
  <dc:creator>Timothy Ward</dc:creator>
  <cp:lastModifiedBy>val</cp:lastModifiedBy>
  <cp:revision>20</cp:revision>
  <dcterms:created xsi:type="dcterms:W3CDTF">2011-09-26T15:58:50Z</dcterms:created>
  <dcterms:modified xsi:type="dcterms:W3CDTF">2013-11-25T03:49:06Z</dcterms:modified>
</cp:coreProperties>
</file>