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81" r:id="rId2"/>
    <p:sldId id="256" r:id="rId3"/>
    <p:sldId id="276" r:id="rId4"/>
    <p:sldId id="261" r:id="rId5"/>
    <p:sldId id="260" r:id="rId6"/>
    <p:sldId id="279" r:id="rId7"/>
    <p:sldId id="283" r:id="rId8"/>
    <p:sldId id="284" r:id="rId9"/>
    <p:sldId id="285" r:id="rId10"/>
    <p:sldId id="280" r:id="rId11"/>
    <p:sldId id="28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40FC9-9809-425F-915A-BBED03EF460C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CF106-3EF1-46B6-B3DC-116A209CE6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0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CF106-3EF1-46B6-B3DC-116A209CE6E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CF106-3EF1-46B6-B3DC-116A209CE6E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CF106-3EF1-46B6-B3DC-116A209CE6E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CF106-3EF1-46B6-B3DC-116A209CE6E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CF106-3EF1-46B6-B3DC-116A209CE6E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CF106-3EF1-46B6-B3DC-116A209CE6E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4813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813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D5839C14-1886-470B-ACF4-F6B404F28AA5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D4943E44-2B16-4FF2-B2A0-6EE6E89D5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2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39C14-1886-470B-ACF4-F6B404F28AA5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43E44-2B16-4FF2-B2A0-6EE6E89D5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2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39C14-1886-470B-ACF4-F6B404F28AA5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43E44-2B16-4FF2-B2A0-6EE6E89D5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2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39C14-1886-470B-ACF4-F6B404F28AA5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43E44-2B16-4FF2-B2A0-6EE6E89D5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2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39C14-1886-470B-ACF4-F6B404F28AA5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43E44-2B16-4FF2-B2A0-6EE6E89D5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2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39C14-1886-470B-ACF4-F6B404F28AA5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43E44-2B16-4FF2-B2A0-6EE6E89D5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2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39C14-1886-470B-ACF4-F6B404F28AA5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43E44-2B16-4FF2-B2A0-6EE6E89D5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2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39C14-1886-470B-ACF4-F6B404F28AA5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43E44-2B16-4FF2-B2A0-6EE6E89D5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2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39C14-1886-470B-ACF4-F6B404F28AA5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43E44-2B16-4FF2-B2A0-6EE6E89D5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2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39C14-1886-470B-ACF4-F6B404F28AA5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43E44-2B16-4FF2-B2A0-6EE6E89D5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2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39C14-1886-470B-ACF4-F6B404F28AA5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43E44-2B16-4FF2-B2A0-6EE6E89D5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2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47107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7108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7109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1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fld id="{D5839C14-1886-470B-ACF4-F6B404F28AA5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4711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711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D4943E44-2B16-4FF2-B2A0-6EE6E89D5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Tm="12000">
    <p:wheel spokes="8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C:\Users\val.HOMEDOMAIN\AppData\Local\Microsoft\Windows\Temporary Internet Files\Content.IE5\L7C7NJVZ\MP90030969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209800"/>
            <a:ext cx="1685036" cy="23622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Fiber</a:t>
            </a:r>
            <a:endParaRPr lang="en-US" dirty="0"/>
          </a:p>
        </p:txBody>
      </p:sp>
      <p:pic>
        <p:nvPicPr>
          <p:cNvPr id="7171" name="Picture 3" descr="C:\Users\val.HOMEDOMAIN\AppData\Local\Microsoft\Windows\Temporary Internet Files\Content.IE5\OCMHY9QC\MP90042284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438400"/>
            <a:ext cx="1981200" cy="2477105"/>
          </a:xfrm>
          <a:prstGeom prst="rect">
            <a:avLst/>
          </a:prstGeom>
          <a:noFill/>
        </p:spPr>
      </p:pic>
      <p:pic>
        <p:nvPicPr>
          <p:cNvPr id="7173" name="Picture 5" descr="C:\Users\val.HOMEDOMAIN\AppData\Local\Microsoft\Windows\Temporary Internet Files\Content.IE5\L4E4Z2TG\MP90017795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114800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2000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Foods high in fiber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Fruits (with skin)</a:t>
            </a:r>
          </a:p>
          <a:p>
            <a:r>
              <a:rPr lang="en-US" dirty="0" smtClean="0"/>
              <a:t>Vegetables (with skin)</a:t>
            </a:r>
          </a:p>
          <a:p>
            <a:r>
              <a:rPr lang="en-US" dirty="0" smtClean="0"/>
              <a:t>Whole grains</a:t>
            </a:r>
          </a:p>
          <a:p>
            <a:r>
              <a:rPr lang="en-US" dirty="0" smtClean="0"/>
              <a:t>Legumes</a:t>
            </a:r>
          </a:p>
          <a:p>
            <a:r>
              <a:rPr lang="en-US" dirty="0" smtClean="0"/>
              <a:t>Bran cereals</a:t>
            </a:r>
          </a:p>
          <a:p>
            <a:r>
              <a:rPr lang="en-US" dirty="0" smtClean="0"/>
              <a:t>Dry beans</a:t>
            </a:r>
          </a:p>
          <a:p>
            <a:r>
              <a:rPr lang="en-US" dirty="0" smtClean="0"/>
              <a:t>Nuts</a:t>
            </a:r>
          </a:p>
          <a:p>
            <a:r>
              <a:rPr lang="en-US" dirty="0" smtClean="0"/>
              <a:t>Split peas</a:t>
            </a:r>
          </a:p>
          <a:p>
            <a:r>
              <a:rPr lang="en-US" dirty="0" smtClean="0"/>
              <a:t>Lentils</a:t>
            </a:r>
            <a:endParaRPr lang="en-US" dirty="0"/>
          </a:p>
        </p:txBody>
      </p:sp>
      <p:pic>
        <p:nvPicPr>
          <p:cNvPr id="1026" name="Picture 2" descr="C:\Users\val.HOMEDOMAIN\AppData\Local\Microsoft\Windows\Temporary Internet Files\Content.IE5\L4E4Z2TG\MC90034706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191000"/>
            <a:ext cx="1989480" cy="1844954"/>
          </a:xfrm>
          <a:prstGeom prst="rect">
            <a:avLst/>
          </a:prstGeom>
          <a:noFill/>
        </p:spPr>
      </p:pic>
      <p:pic>
        <p:nvPicPr>
          <p:cNvPr id="1030" name="Picture 6" descr="C:\Users\val.HOMEDOMAIN\AppData\Local\Microsoft\Windows\Temporary Internet Files\Content.IE5\JNI4G7IR\MP90043871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981200"/>
            <a:ext cx="2389632" cy="1600200"/>
          </a:xfrm>
          <a:prstGeom prst="rect">
            <a:avLst/>
          </a:prstGeom>
          <a:noFill/>
        </p:spPr>
      </p:pic>
      <p:pic>
        <p:nvPicPr>
          <p:cNvPr id="1032" name="Picture 8" descr="C:\Users\val.HOMEDOMAIN\AppData\Local\Microsoft\Windows\Temporary Internet Files\Content.IE5\OCMHY9QC\MP90043929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429000"/>
            <a:ext cx="2057400" cy="137747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2000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err="1" smtClean="0"/>
              <a:t>MyPlate</a:t>
            </a:r>
            <a:r>
              <a:rPr lang="en-US" sz="3600" dirty="0" smtClean="0"/>
              <a:t> Food Groups that</a:t>
            </a:r>
            <a:br>
              <a:rPr lang="en-US" sz="3600" dirty="0" smtClean="0"/>
            </a:br>
            <a:r>
              <a:rPr lang="en-US" sz="3600" dirty="0" smtClean="0"/>
              <a:t> provide Fiber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7" name="Picture 6" descr="gra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886200"/>
            <a:ext cx="2322053" cy="2114550"/>
          </a:xfrm>
          <a:prstGeom prst="rect">
            <a:avLst/>
          </a:prstGeom>
        </p:spPr>
      </p:pic>
      <p:pic>
        <p:nvPicPr>
          <p:cNvPr id="8" name="Picture 7" descr="frui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3962400"/>
            <a:ext cx="2162175" cy="1979823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962400"/>
            <a:ext cx="2157413" cy="19603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09600" y="1515386"/>
          <a:ext cx="7924800" cy="2294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96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4"/>
                          </a:solidFill>
                        </a:rPr>
                        <a:t>Food Group</a:t>
                      </a:r>
                      <a:endParaRPr lang="en-US" sz="24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4"/>
                          </a:solidFill>
                        </a:rPr>
                        <a:t>Example</a:t>
                      </a:r>
                      <a:endParaRPr lang="en-US" sz="24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23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Fruits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Avocado, apples, oranges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, bananas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23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Vegetables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Broccoli, potato, string beans,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kale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23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Grains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Brown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rice, pasta, wheat flour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23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Protein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Dried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b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eans, nuts, dried peas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Tm="12000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Fiber?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Plant materials that are eaten but can’t be digested by human enzymes.</a:t>
            </a:r>
          </a:p>
          <a:p>
            <a:r>
              <a:rPr lang="en-US" dirty="0" smtClean="0"/>
              <a:t>Fiber is also known as roughage or cellulose.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Fiber attracts water to our                        intestines and moves food                        through the intestines faster               therefore removing waste from the body.</a:t>
            </a:r>
          </a:p>
          <a:p>
            <a:r>
              <a:rPr lang="en-US" dirty="0" smtClean="0"/>
              <a:t>Fiber helps to keep bowel movements soft in form and reduces problems related to constipation.</a:t>
            </a:r>
          </a:p>
          <a:p>
            <a:endParaRPr lang="en-US" dirty="0"/>
          </a:p>
        </p:txBody>
      </p:sp>
      <p:pic>
        <p:nvPicPr>
          <p:cNvPr id="6147" name="Picture 3" descr="C:\Users\val.HOMEDOMAIN\AppData\Local\Microsoft\Windows\Temporary Internet Files\Content.IE5\L4E4Z2TG\MP90044479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524000"/>
            <a:ext cx="1904999" cy="147108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2000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National Cancer Institute Recommends: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4000" dirty="0" smtClean="0"/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20-35 grams of fiber daily!</a:t>
            </a:r>
          </a:p>
          <a:p>
            <a:pPr algn="ctr"/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Why?</a:t>
            </a:r>
            <a:endParaRPr lang="en-US" sz="4000" dirty="0"/>
          </a:p>
        </p:txBody>
      </p:sp>
    </p:spTree>
  </p:cSld>
  <p:clrMapOvr>
    <a:masterClrMapping/>
  </p:clrMapOvr>
  <p:transition spd="slow" advTm="12000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 helps prevent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Constipation</a:t>
            </a:r>
          </a:p>
          <a:p>
            <a:r>
              <a:rPr lang="en-US" dirty="0" smtClean="0"/>
              <a:t>Hemorrhoids</a:t>
            </a:r>
          </a:p>
          <a:p>
            <a:r>
              <a:rPr lang="en-US" dirty="0" smtClean="0"/>
              <a:t>Diverticulitis (bulging pockets in the colon wall that can trap feces and then become infected.</a:t>
            </a:r>
          </a:p>
          <a:p>
            <a:r>
              <a:rPr lang="en-US" dirty="0" smtClean="0"/>
              <a:t>Colon Cancer</a:t>
            </a:r>
          </a:p>
          <a:p>
            <a:r>
              <a:rPr lang="en-US" dirty="0" smtClean="0"/>
              <a:t>High cholesterol</a:t>
            </a:r>
            <a:endParaRPr lang="en-US" dirty="0"/>
          </a:p>
        </p:txBody>
      </p:sp>
    </p:spTree>
  </p:cSld>
  <p:clrMapOvr>
    <a:masterClrMapping/>
  </p:clrMapOvr>
  <p:transition spd="slow" advTm="12000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liquids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important to drink plenty of liquids, otherwise fiber can slow down or even block normal bowel function</a:t>
            </a:r>
            <a:endParaRPr lang="en-US" dirty="0"/>
          </a:p>
        </p:txBody>
      </p:sp>
      <p:pic>
        <p:nvPicPr>
          <p:cNvPr id="5122" name="Picture 2" descr="C:\Users\val.HOMEDOMAIN\AppData\Local\Microsoft\Windows\Temporary Internet Files\Content.IE5\OCMHY9QC\MP90042526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895600"/>
            <a:ext cx="1840855" cy="2895600"/>
          </a:xfrm>
          <a:prstGeom prst="rect">
            <a:avLst/>
          </a:prstGeom>
          <a:noFill/>
        </p:spPr>
      </p:pic>
      <p:pic>
        <p:nvPicPr>
          <p:cNvPr id="5123" name="Picture 3" descr="C:\Users\val.HOMEDOMAIN\AppData\Local\Microsoft\Windows\Temporary Internet Files\Content.IE5\JNI4G7IR\MP90042227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2766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2000"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Two Types of Fiber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Soluble Fiber</a:t>
            </a:r>
          </a:p>
          <a:p>
            <a:r>
              <a:rPr lang="en-US" dirty="0" smtClean="0"/>
              <a:t>Insoluble Fiber</a:t>
            </a:r>
            <a:endParaRPr lang="en-US" dirty="0"/>
          </a:p>
        </p:txBody>
      </p:sp>
      <p:pic>
        <p:nvPicPr>
          <p:cNvPr id="4104" name="Picture 8" descr="C:\Users\val.HOMEDOMAIN\AppData\Local\Microsoft\Windows\Temporary Internet Files\Content.IE5\L4E4Z2TG\MP90043927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971800"/>
            <a:ext cx="4377018" cy="283464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2000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Soluble Fibers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Forms a gel once in the intestines and is easily digested by bacteria in the colon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Legumes</a:t>
            </a:r>
          </a:p>
          <a:p>
            <a:pPr lvl="1"/>
            <a:r>
              <a:rPr lang="en-US" dirty="0" smtClean="0"/>
              <a:t>Barley</a:t>
            </a:r>
          </a:p>
          <a:p>
            <a:pPr lvl="1"/>
            <a:r>
              <a:rPr lang="en-US" dirty="0" smtClean="0"/>
              <a:t>Oatmeal</a:t>
            </a:r>
          </a:p>
          <a:p>
            <a:pPr lvl="1"/>
            <a:r>
              <a:rPr lang="en-US" dirty="0" smtClean="0"/>
              <a:t>Some Fruits</a:t>
            </a:r>
          </a:p>
          <a:p>
            <a:pPr lvl="1"/>
            <a:r>
              <a:rPr lang="en-US" dirty="0" smtClean="0"/>
              <a:t>Some Vegetables</a:t>
            </a:r>
            <a:endParaRPr lang="en-US" dirty="0"/>
          </a:p>
        </p:txBody>
      </p:sp>
      <p:pic>
        <p:nvPicPr>
          <p:cNvPr id="3076" name="Picture 4" descr="C:\Users\val.HOMEDOMAIN\AppData\Local\Microsoft\Windows\Temporary Internet Files\Content.IE5\OCMHY9QC\MC90027915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928568"/>
            <a:ext cx="1600200" cy="215214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2000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Insoluble Fiber (Cellulose)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NOT dissolve in water, Do NOT form gels.  </a:t>
            </a:r>
            <a:r>
              <a:rPr lang="en-US" u="sng" dirty="0" smtClean="0"/>
              <a:t>Aids the digestive system by easing elimination waste.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Outer layers of whole grains “bran”</a:t>
            </a:r>
          </a:p>
          <a:p>
            <a:pPr lvl="1"/>
            <a:r>
              <a:rPr lang="en-US" dirty="0" smtClean="0"/>
              <a:t>Strings of celery</a:t>
            </a:r>
            <a:endParaRPr lang="en-US" dirty="0"/>
          </a:p>
        </p:txBody>
      </p:sp>
      <p:pic>
        <p:nvPicPr>
          <p:cNvPr id="2050" name="Picture 2" descr="C:\Users\val.HOMEDOMAIN\AppData\Local\Microsoft\Windows\Temporary Internet Files\Content.IE5\L7C7NJVZ\MC90023254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419600"/>
            <a:ext cx="1959167" cy="1447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2000">
    <p:wheel spokes="8"/>
  </p:transition>
</p:sld>
</file>

<file path=ppt/theme/theme1.xml><?xml version="1.0" encoding="utf-8"?>
<a:theme xmlns:a="http://schemas.openxmlformats.org/drawingml/2006/main" name="Theme7">
  <a:themeElements>
    <a:clrScheme name="Custom 4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00B050"/>
      </a:accent6>
      <a:hlink>
        <a:srgbClr val="79FFB6"/>
      </a:hlink>
      <a:folHlink>
        <a:srgbClr val="00B050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Theme7</Template>
  <TotalTime>248</TotalTime>
  <Words>270</Words>
  <Application>Microsoft Office PowerPoint</Application>
  <PresentationFormat>On-screen Show (4:3)</PresentationFormat>
  <Paragraphs>64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Times New Roman</vt:lpstr>
      <vt:lpstr>Wingdings</vt:lpstr>
      <vt:lpstr>Theme7</vt:lpstr>
      <vt:lpstr>Fiber</vt:lpstr>
      <vt:lpstr>What is Fiber?</vt:lpstr>
      <vt:lpstr>Fiber</vt:lpstr>
      <vt:lpstr>National Cancer Institute Recommends:</vt:lpstr>
      <vt:lpstr>Fiber helps prevent</vt:lpstr>
      <vt:lpstr>Importance of liquids</vt:lpstr>
      <vt:lpstr>Two Types of Fiber</vt:lpstr>
      <vt:lpstr>Soluble Fibers</vt:lpstr>
      <vt:lpstr>Insoluble Fiber (Cellulose)</vt:lpstr>
      <vt:lpstr>Foods high in fiber</vt:lpstr>
      <vt:lpstr>MyPlate Food Groups that  provide Fiber</vt:lpstr>
    </vt:vector>
  </TitlesOfParts>
  <Company>Washington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Fiber?</dc:title>
  <dc:creator>ljohnson</dc:creator>
  <cp:lastModifiedBy>admin</cp:lastModifiedBy>
  <cp:revision>33</cp:revision>
  <dcterms:created xsi:type="dcterms:W3CDTF">2012-10-03T18:05:38Z</dcterms:created>
  <dcterms:modified xsi:type="dcterms:W3CDTF">2016-11-30T15:47:19Z</dcterms:modified>
</cp:coreProperties>
</file>