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6" r:id="rId2"/>
    <p:sldId id="258" r:id="rId3"/>
    <p:sldId id="259" r:id="rId4"/>
    <p:sldId id="260" r:id="rId5"/>
    <p:sldId id="280" r:id="rId6"/>
    <p:sldId id="261" r:id="rId7"/>
    <p:sldId id="268" r:id="rId8"/>
    <p:sldId id="281" r:id="rId9"/>
    <p:sldId id="282" r:id="rId10"/>
    <p:sldId id="287" r:id="rId11"/>
    <p:sldId id="266" r:id="rId12"/>
    <p:sldId id="289" r:id="rId13"/>
    <p:sldId id="284" r:id="rId14"/>
    <p:sldId id="285" r:id="rId15"/>
    <p:sldId id="286" r:id="rId16"/>
    <p:sldId id="283" r:id="rId17"/>
    <p:sldId id="288" r:id="rId18"/>
    <p:sldId id="262" r:id="rId19"/>
    <p:sldId id="263" r:id="rId20"/>
    <p:sldId id="290"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6A3519-3F8B-4532-B40C-F33A7B2CFCBA}" type="datetimeFigureOut">
              <a:rPr lang="en-US" smtClean="0"/>
              <a:pPr/>
              <a:t>12/19/2013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4CFD44-9486-4229-A851-19FBB078E1ED}" type="slidenum">
              <a:rPr lang="en-US" smtClean="0"/>
              <a:pPr/>
              <a:t>‹#›</a:t>
            </a:fld>
            <a:endParaRPr lang="en-US"/>
          </a:p>
        </p:txBody>
      </p:sp>
    </p:spTree>
    <p:extLst>
      <p:ext uri="{BB962C8B-B14F-4D97-AF65-F5344CB8AC3E}">
        <p14:creationId xmlns:p14="http://schemas.microsoft.com/office/powerpoint/2010/main" val="3828818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2090C6A2-B798-4110-96C4-17FA6DD96212}" type="slidenum">
              <a:rPr lang="en-US" smtClean="0">
                <a:latin typeface="Arial" pitchFamily="34" charset="0"/>
              </a:rPr>
              <a:pPr/>
              <a:t>2</a:t>
            </a:fld>
            <a:endParaRPr lang="en-US" smtClean="0">
              <a:latin typeface="Arial" pitchFamily="34"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r>
              <a:rPr lang="en-US" smtClean="0">
                <a:latin typeface="Arial" pitchFamily="34" charset="0"/>
              </a:rPr>
              <a:t>What is fat?  Fat is one of the four components in our diets that supplies energy (or calories). Besides fat, can anyone name the other components of our diets that provide energy? Answer: Carbohydrate, Protein, and Alcohol.  </a:t>
            </a:r>
          </a:p>
          <a:p>
            <a:pPr eaLnBrk="1" hangingPunct="1"/>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A2942288-9FFF-4212-8A59-DE48ED1BE4D9}" type="slidenum">
              <a:rPr lang="en-US" smtClean="0">
                <a:latin typeface="Arial" pitchFamily="34" charset="0"/>
              </a:rPr>
              <a:pPr/>
              <a:t>3</a:t>
            </a:fld>
            <a:endParaRPr lang="en-US" smtClean="0">
              <a:latin typeface="Arial" pitchFamily="34"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r>
              <a:rPr lang="en-US" smtClean="0">
                <a:latin typeface="Arial" pitchFamily="34" charset="0"/>
              </a:rPr>
              <a:t>Which do you think contains more calories, a teaspoon of sugar (carbohydrate) or a teaspoon of butter?  The teaspoon of butter.  It has 36 calories while the teaspoon of sugar has about 16 calories. In other words, fat contains more than twice the calories that are found in carbohydrate or protein.  Protein is equal to sugar in the number of calories and alcohol is more than protein and sugar, but slightly less than fat.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2F62B73F-C64C-4F74-81AC-FA8F25CC26C2}" type="slidenum">
              <a:rPr lang="en-US" smtClean="0">
                <a:latin typeface="Arial" pitchFamily="34" charset="0"/>
              </a:rPr>
              <a:pPr/>
              <a:t>4</a:t>
            </a:fld>
            <a:endParaRPr lang="en-US" smtClean="0">
              <a:latin typeface="Arial" pitchFamily="34"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r>
              <a:rPr lang="en-US" smtClean="0">
                <a:latin typeface="Arial" pitchFamily="34" charset="0"/>
              </a:rPr>
              <a:t>We often think of fat as bad, but there are many benefits of fats in our diets.  Can anyone name some of these benefits? </a:t>
            </a:r>
          </a:p>
          <a:p>
            <a:pPr eaLnBrk="1" hangingPunct="1"/>
            <a:r>
              <a:rPr lang="en-US" smtClean="0">
                <a:latin typeface="Arial" pitchFamily="34" charset="0"/>
              </a:rPr>
              <a:t>We need some fat to help us absorb certain vitamins, called fat-soluble vitamins like Vitamin A, D, E, and K and to help us feel satisfied with our food (gives flavor and has “mouth-feel”).  It also makes us feel full longer.  If you cut our fat too much, you will feel hungry more often. Recently, there has been news about the benefit of some types of fat in  providing essential fatty acids and vitamin E.  Also, we know that a type of fat helps with brain development and function in developing babies and infants.  Researchers are learning more about other benefits of fat.</a:t>
            </a:r>
          </a:p>
          <a:p>
            <a:pPr eaLnBrk="1" hangingPunct="1"/>
            <a:endParaRPr 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0AA3616A-3A2A-46A3-8996-9A1CEFEF55F3}" type="slidenum">
              <a:rPr lang="en-US" smtClean="0">
                <a:latin typeface="Arial" pitchFamily="34" charset="0"/>
              </a:rPr>
              <a:pPr/>
              <a:t>6</a:t>
            </a:fld>
            <a:endParaRPr lang="en-US" smtClean="0">
              <a:latin typeface="Arial"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r>
              <a:rPr lang="en-US" smtClean="0">
                <a:latin typeface="Arial" pitchFamily="34" charset="0"/>
              </a:rPr>
              <a:t>Fat can have negative effects on our health.  For instance, eating too much of some types of fats can increase our risk for </a:t>
            </a:r>
            <a:r>
              <a:rPr lang="en-US" b="1" smtClean="0">
                <a:latin typeface="Arial" pitchFamily="34" charset="0"/>
              </a:rPr>
              <a:t>heart disease, diabetes, and certain types of cancer.</a:t>
            </a:r>
            <a:r>
              <a:rPr lang="en-US" smtClean="0">
                <a:latin typeface="Arial" pitchFamily="34" charset="0"/>
              </a:rPr>
              <a:t>  Some fats increase </a:t>
            </a:r>
            <a:r>
              <a:rPr lang="en-US" b="1" smtClean="0">
                <a:latin typeface="Arial" pitchFamily="34" charset="0"/>
              </a:rPr>
              <a:t>LDL “bad” cholesterol</a:t>
            </a:r>
            <a:r>
              <a:rPr lang="en-US" smtClean="0">
                <a:latin typeface="Arial" pitchFamily="34" charset="0"/>
              </a:rPr>
              <a:t>, which can lead to plaque build-up in our arteries. And too much fat may lead to </a:t>
            </a:r>
            <a:r>
              <a:rPr lang="en-US" b="1" smtClean="0">
                <a:latin typeface="Arial" pitchFamily="34" charset="0"/>
              </a:rPr>
              <a:t>weight gain –obesity </a:t>
            </a:r>
            <a:r>
              <a:rPr lang="en-US" smtClean="0">
                <a:latin typeface="Arial" pitchFamily="34" charset="0"/>
              </a:rPr>
              <a:t>because fat is high in calories.</a:t>
            </a:r>
          </a:p>
          <a:p>
            <a:pPr eaLnBrk="1" hangingPunct="1"/>
            <a:endParaRPr 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D661FD00-FAF6-418B-9EDD-A991783CE6E1}" type="slidenum">
              <a:rPr lang="en-US" smtClean="0">
                <a:latin typeface="Arial" pitchFamily="34" charset="0"/>
              </a:rPr>
              <a:pPr/>
              <a:t>11</a:t>
            </a:fld>
            <a:endParaRPr lang="en-US" smtClean="0">
              <a:latin typeface="Arial" pitchFamily="34"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US" smtClean="0">
                <a:latin typeface="Arial" pitchFamily="34" charset="0"/>
              </a:rPr>
              <a:t>Hydrogenated fat is another type of solid fat.  This fat is formed through a process called hydrogenation.  During this process Hydrogen atoms are added to a liquid fat (oil) to make it a solid fat, such as margarine.  This process helps foods stay fresh on the shelf longer.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Same Side Corner Rectangle 6"/>
          <p:cNvSpPr/>
          <p:nvPr/>
        </p:nvSpPr>
        <p:spPr>
          <a:xfrm flipV="1">
            <a:off x="228600" y="4724400"/>
            <a:ext cx="8686800" cy="1828800"/>
          </a:xfrm>
          <a:prstGeom prst="round2SameRect">
            <a:avLst>
              <a:gd name="adj1" fmla="val 10784"/>
              <a:gd name="adj2" fmla="val 0"/>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 Same Side Corner Rectangle 7"/>
          <p:cNvSpPr/>
          <p:nvPr/>
        </p:nvSpPr>
        <p:spPr>
          <a:xfrm>
            <a:off x="228600" y="228600"/>
            <a:ext cx="8686800" cy="4419600"/>
          </a:xfrm>
          <a:prstGeom prst="round2SameRect">
            <a:avLst>
              <a:gd name="adj1" fmla="val 2821"/>
              <a:gd name="adj2" fmla="val 0"/>
            </a:avLst>
          </a:prstGeom>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a:spLocks noGrp="1"/>
          </p:cNvSpPr>
          <p:nvPr>
            <p:ph type="ctrTitle"/>
          </p:nvPr>
        </p:nvSpPr>
        <p:spPr>
          <a:xfrm>
            <a:off x="609600" y="533400"/>
            <a:ext cx="7924800" cy="3886201"/>
          </a:xfrm>
        </p:spPr>
        <p:txBody>
          <a:bodyPr>
            <a:normAutofit/>
          </a:bodyPr>
          <a:lstStyle>
            <a:lvl1pPr algn="ctr">
              <a:defRPr sz="4800">
                <a:effectLst/>
              </a:defRPr>
            </a:lvl1pPr>
          </a:lstStyle>
          <a:p>
            <a:r>
              <a:rPr lang="en-US" smtClean="0"/>
              <a:t>Click to edit Master title style</a:t>
            </a:r>
            <a:endParaRPr lang="en-US" dirty="0"/>
          </a:p>
        </p:txBody>
      </p:sp>
      <p:sp>
        <p:nvSpPr>
          <p:cNvPr id="3" name="Rectangle 2"/>
          <p:cNvSpPr>
            <a:spLocks noGrp="1"/>
          </p:cNvSpPr>
          <p:nvPr>
            <p:ph type="subTitle" idx="1"/>
          </p:nvPr>
        </p:nvSpPr>
        <p:spPr>
          <a:xfrm>
            <a:off x="304800" y="4800600"/>
            <a:ext cx="8534400" cy="1600200"/>
          </a:xfrm>
        </p:spPr>
        <p:txBody>
          <a:bodyPr anchor="ctr">
            <a:normAutofit/>
          </a:bodyPr>
          <a:lstStyle>
            <a:lvl1pPr marL="0" indent="0" algn="ctr">
              <a:buNone/>
              <a:defRPr sz="28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Rectangle 3"/>
          <p:cNvSpPr>
            <a:spLocks noGrp="1"/>
          </p:cNvSpPr>
          <p:nvPr>
            <p:ph type="dt" sz="half" idx="10"/>
          </p:nvPr>
        </p:nvSpPr>
        <p:spPr>
          <a:xfrm>
            <a:off x="228600" y="6553200"/>
            <a:ext cx="2133600" cy="287782"/>
          </a:xfrm>
        </p:spPr>
        <p:txBody>
          <a:bodyPr/>
          <a:lstStyle/>
          <a:p>
            <a:fld id="{B13DDB4D-8827-4A70-B1FF-FDC7EF0189C6}" type="datetimeFigureOut">
              <a:rPr lang="en-US" smtClean="0"/>
              <a:pPr/>
              <a:t>12/19/2013</a:t>
            </a:fld>
            <a:endParaRPr lang="en-US"/>
          </a:p>
        </p:txBody>
      </p:sp>
      <p:sp>
        <p:nvSpPr>
          <p:cNvPr id="5" name="Rectangle 4"/>
          <p:cNvSpPr>
            <a:spLocks noGrp="1"/>
          </p:cNvSpPr>
          <p:nvPr>
            <p:ph type="ftr" sz="quarter" idx="11"/>
          </p:nvPr>
        </p:nvSpPr>
        <p:spPr>
          <a:xfrm>
            <a:off x="2895600" y="6553200"/>
            <a:ext cx="3429000" cy="287782"/>
          </a:xfrm>
        </p:spPr>
        <p:txBody>
          <a:bodyPr/>
          <a:lstStyle/>
          <a:p>
            <a:endParaRPr lang="en-US"/>
          </a:p>
        </p:txBody>
      </p:sp>
      <p:sp>
        <p:nvSpPr>
          <p:cNvPr id="6" name="Rectangle 5"/>
          <p:cNvSpPr>
            <a:spLocks noGrp="1"/>
          </p:cNvSpPr>
          <p:nvPr>
            <p:ph type="sldNum" sz="quarter" idx="12"/>
          </p:nvPr>
        </p:nvSpPr>
        <p:spPr>
          <a:xfrm>
            <a:off x="6858000" y="6553200"/>
            <a:ext cx="2057400" cy="287782"/>
          </a:xfrm>
        </p:spPr>
        <p:txBody>
          <a:bodyPr/>
          <a:lstStyle/>
          <a:p>
            <a:fld id="{90C48379-203D-4436-8DAC-58B1BE67356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dt" sz="half" idx="10"/>
          </p:nvPr>
        </p:nvSpPr>
        <p:spPr/>
        <p:txBody>
          <a:bodyPr/>
          <a:lstStyle/>
          <a:p>
            <a:fld id="{B13DDB4D-8827-4A70-B1FF-FDC7EF0189C6}" type="datetimeFigureOut">
              <a:rPr lang="en-US" smtClean="0"/>
              <a:pPr/>
              <a:t>12/19/2013</a:t>
            </a:fld>
            <a:endParaRPr lang="en-US"/>
          </a:p>
        </p:txBody>
      </p:sp>
      <p:sp>
        <p:nvSpPr>
          <p:cNvPr id="5" name="Rectangle 4"/>
          <p:cNvSpPr>
            <a:spLocks noGrp="1"/>
          </p:cNvSpPr>
          <p:nvPr>
            <p:ph type="ftr" sz="quarter" idx="11"/>
          </p:nvPr>
        </p:nvSpPr>
        <p:spPr/>
        <p:txBody>
          <a:bodyPr/>
          <a:lstStyle/>
          <a:p>
            <a:endParaRPr lang="en-US"/>
          </a:p>
        </p:txBody>
      </p:sp>
      <p:sp>
        <p:nvSpPr>
          <p:cNvPr id="6" name="Rectangle 5"/>
          <p:cNvSpPr>
            <a:spLocks noGrp="1"/>
          </p:cNvSpPr>
          <p:nvPr>
            <p:ph type="sldNum" sz="quarter" idx="12"/>
          </p:nvPr>
        </p:nvSpPr>
        <p:spPr/>
        <p:txBody>
          <a:bodyPr/>
          <a:lstStyle/>
          <a:p>
            <a:fld id="{90C48379-203D-4436-8DAC-58B1BE67356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3" name="Rectangle 2"/>
          <p:cNvSpPr>
            <a:spLocks noGrp="1"/>
          </p:cNvSpPr>
          <p:nvPr>
            <p:ph type="body" orient="vert" idx="1"/>
          </p:nvPr>
        </p:nvSpPr>
        <p:spPr>
          <a:xfrm>
            <a:off x="457200" y="274638"/>
            <a:ext cx="6400800" cy="6049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a:spLocks noGrp="1"/>
          </p:cNvSpPr>
          <p:nvPr>
            <p:ph type="dt" sz="half" idx="10"/>
          </p:nvPr>
        </p:nvSpPr>
        <p:spPr/>
        <p:txBody>
          <a:bodyPr/>
          <a:lstStyle/>
          <a:p>
            <a:fld id="{B13DDB4D-8827-4A70-B1FF-FDC7EF0189C6}" type="datetimeFigureOut">
              <a:rPr lang="en-US" smtClean="0"/>
              <a:pPr/>
              <a:t>12/19/2013</a:t>
            </a:fld>
            <a:endParaRPr lang="en-US"/>
          </a:p>
        </p:txBody>
      </p:sp>
      <p:sp>
        <p:nvSpPr>
          <p:cNvPr id="5" name="Rectangle 4"/>
          <p:cNvSpPr>
            <a:spLocks noGrp="1"/>
          </p:cNvSpPr>
          <p:nvPr>
            <p:ph type="ftr" sz="quarter" idx="11"/>
          </p:nvPr>
        </p:nvSpPr>
        <p:spPr/>
        <p:txBody>
          <a:bodyPr/>
          <a:lstStyle/>
          <a:p>
            <a:endParaRPr lang="en-US"/>
          </a:p>
        </p:txBody>
      </p:sp>
      <p:sp>
        <p:nvSpPr>
          <p:cNvPr id="6" name="Rectangle 5"/>
          <p:cNvSpPr>
            <a:spLocks noGrp="1"/>
          </p:cNvSpPr>
          <p:nvPr>
            <p:ph type="sldNum" sz="quarter" idx="12"/>
          </p:nvPr>
        </p:nvSpPr>
        <p:spPr/>
        <p:txBody>
          <a:bodyPr/>
          <a:lstStyle/>
          <a:p>
            <a:fld id="{90C48379-203D-4436-8DAC-58B1BE67356C}" type="slidenum">
              <a:rPr lang="en-US" smtClean="0"/>
              <a:pPr/>
              <a:t>‹#›</a:t>
            </a:fld>
            <a:endParaRPr lang="en-US"/>
          </a:p>
        </p:txBody>
      </p:sp>
      <p:sp>
        <p:nvSpPr>
          <p:cNvPr id="7" name="Round Same Side Corner Rectangle 6"/>
          <p:cNvSpPr/>
          <p:nvPr/>
        </p:nvSpPr>
        <p:spPr>
          <a:xfrm rot="5400000">
            <a:off x="4862513" y="2300287"/>
            <a:ext cx="6096000" cy="1952625"/>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a:spLocks noGrp="1"/>
          </p:cNvSpPr>
          <p:nvPr>
            <p:ph type="title" orient="vert"/>
          </p:nvPr>
        </p:nvSpPr>
        <p:spPr>
          <a:xfrm>
            <a:off x="7029450" y="274638"/>
            <a:ext cx="1752600" cy="5973762"/>
          </a:xfrm>
        </p:spPr>
        <p:txBody>
          <a:bodyPr vert="eaVert"/>
          <a:lstStyle>
            <a:lvl1pPr>
              <a:defRPr>
                <a:solidFill>
                  <a:srgbClr val="FFFFFF"/>
                </a:solidFill>
              </a:defRPr>
            </a:lvl1pPr>
          </a:lstStyle>
          <a:p>
            <a:r>
              <a:rPr lang="en-US" smtClean="0"/>
              <a:t>Click to edit Master title style</a:t>
            </a:r>
            <a:endParaRPr lang="en-US" dirty="0"/>
          </a:p>
        </p:txBody>
      </p:sp>
      <p:cxnSp>
        <p:nvCxnSpPr>
          <p:cNvPr id="8" name="Straight Connector 7"/>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dirty="0"/>
          </a:p>
        </p:txBody>
      </p:sp>
      <p:sp>
        <p:nvSpPr>
          <p:cNvPr id="3" name="Rectangle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dt" sz="half" idx="10"/>
          </p:nvPr>
        </p:nvSpPr>
        <p:spPr/>
        <p:txBody>
          <a:bodyPr/>
          <a:lstStyle/>
          <a:p>
            <a:fld id="{B13DDB4D-8827-4A70-B1FF-FDC7EF0189C6}" type="datetimeFigureOut">
              <a:rPr lang="en-US" smtClean="0"/>
              <a:pPr/>
              <a:t>12/19/2013</a:t>
            </a:fld>
            <a:endParaRPr lang="en-US"/>
          </a:p>
        </p:txBody>
      </p:sp>
      <p:sp>
        <p:nvSpPr>
          <p:cNvPr id="5" name="Rectangle 4"/>
          <p:cNvSpPr>
            <a:spLocks noGrp="1"/>
          </p:cNvSpPr>
          <p:nvPr>
            <p:ph type="ftr" sz="quarter" idx="11"/>
          </p:nvPr>
        </p:nvSpPr>
        <p:spPr/>
        <p:txBody>
          <a:bodyPr/>
          <a:lstStyle/>
          <a:p>
            <a:endParaRPr lang="en-US"/>
          </a:p>
        </p:txBody>
      </p:sp>
      <p:sp>
        <p:nvSpPr>
          <p:cNvPr id="6" name="Rectangle 5"/>
          <p:cNvSpPr>
            <a:spLocks noGrp="1"/>
          </p:cNvSpPr>
          <p:nvPr>
            <p:ph type="sldNum" sz="quarter" idx="12"/>
          </p:nvPr>
        </p:nvSpPr>
        <p:spPr/>
        <p:txBody>
          <a:bodyPr/>
          <a:lstStyle/>
          <a:p>
            <a:fld id="{90C48379-203D-4436-8DAC-58B1BE67356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ound Same Side Corner Rectangle 7"/>
          <p:cNvSpPr/>
          <p:nvPr/>
        </p:nvSpPr>
        <p:spPr>
          <a:xfrm>
            <a:off x="228600" y="228600"/>
            <a:ext cx="8686800" cy="4953000"/>
          </a:xfrm>
          <a:prstGeom prst="round2SameRect">
            <a:avLst>
              <a:gd name="adj1" fmla="val 2821"/>
              <a:gd name="adj2" fmla="val 0"/>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 Same Side Corner Rectangle 6"/>
          <p:cNvSpPr/>
          <p:nvPr/>
        </p:nvSpPr>
        <p:spPr>
          <a:xfrm flipV="1">
            <a:off x="228600" y="5257800"/>
            <a:ext cx="8686800" cy="1295400"/>
          </a:xfrm>
          <a:prstGeom prst="round2SameRect">
            <a:avLst>
              <a:gd name="adj1" fmla="val 10784"/>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a:spLocks noGrp="1"/>
          </p:cNvSpPr>
          <p:nvPr>
            <p:ph type="title"/>
          </p:nvPr>
        </p:nvSpPr>
        <p:spPr>
          <a:xfrm>
            <a:off x="685800" y="838200"/>
            <a:ext cx="7772400" cy="4191000"/>
          </a:xfrm>
        </p:spPr>
        <p:txBody>
          <a:bodyPr anchor="ctr"/>
          <a:lstStyle>
            <a:lvl1pPr algn="ctr">
              <a:defRPr sz="4800" b="0" cap="none" baseline="0">
                <a:solidFill>
                  <a:schemeClr val="bg2"/>
                </a:solidFill>
                <a:effectLst/>
              </a:defRPr>
            </a:lvl1pPr>
          </a:lstStyle>
          <a:p>
            <a:r>
              <a:rPr lang="en-US" smtClean="0"/>
              <a:t>Click to edit Master title style</a:t>
            </a:r>
            <a:endParaRPr lang="en-US" dirty="0"/>
          </a:p>
        </p:txBody>
      </p:sp>
      <p:sp>
        <p:nvSpPr>
          <p:cNvPr id="3" name="Rectangle 2"/>
          <p:cNvSpPr>
            <a:spLocks noGrp="1"/>
          </p:cNvSpPr>
          <p:nvPr>
            <p:ph type="body" idx="1"/>
          </p:nvPr>
        </p:nvSpPr>
        <p:spPr>
          <a:xfrm>
            <a:off x="722313" y="5410200"/>
            <a:ext cx="7772400" cy="1042987"/>
          </a:xfrm>
        </p:spPr>
        <p:txBody>
          <a:bodyPr anchor="ctr">
            <a:normAutofit/>
          </a:bodyPr>
          <a:lstStyle>
            <a:lvl1pPr marL="0" indent="0" algn="ctr">
              <a:buNone/>
              <a:defRPr sz="28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Rectangle 3"/>
          <p:cNvSpPr>
            <a:spLocks noGrp="1"/>
          </p:cNvSpPr>
          <p:nvPr>
            <p:ph type="dt" sz="half" idx="10"/>
          </p:nvPr>
        </p:nvSpPr>
        <p:spPr/>
        <p:txBody>
          <a:bodyPr/>
          <a:lstStyle/>
          <a:p>
            <a:fld id="{B13DDB4D-8827-4A70-B1FF-FDC7EF0189C6}" type="datetimeFigureOut">
              <a:rPr lang="en-US" smtClean="0"/>
              <a:pPr/>
              <a:t>12/19/2013</a:t>
            </a:fld>
            <a:endParaRPr lang="en-US"/>
          </a:p>
        </p:txBody>
      </p:sp>
      <p:sp>
        <p:nvSpPr>
          <p:cNvPr id="5" name="Rectangle 4"/>
          <p:cNvSpPr>
            <a:spLocks noGrp="1"/>
          </p:cNvSpPr>
          <p:nvPr>
            <p:ph type="ftr" sz="quarter" idx="11"/>
          </p:nvPr>
        </p:nvSpPr>
        <p:spPr/>
        <p:txBody>
          <a:bodyPr/>
          <a:lstStyle/>
          <a:p>
            <a:endParaRPr lang="en-US"/>
          </a:p>
        </p:txBody>
      </p:sp>
      <p:sp>
        <p:nvSpPr>
          <p:cNvPr id="6" name="Rectangle 5"/>
          <p:cNvSpPr>
            <a:spLocks noGrp="1"/>
          </p:cNvSpPr>
          <p:nvPr>
            <p:ph type="sldNum" sz="quarter" idx="12"/>
          </p:nvPr>
        </p:nvSpPr>
        <p:spPr/>
        <p:txBody>
          <a:bodyPr/>
          <a:lstStyle/>
          <a:p>
            <a:fld id="{90C48379-203D-4436-8DAC-58B1BE67356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301752" y="1600200"/>
            <a:ext cx="416052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a:spLocks noGrp="1"/>
          </p:cNvSpPr>
          <p:nvPr>
            <p:ph sz="half" idx="2"/>
          </p:nvPr>
        </p:nvSpPr>
        <p:spPr>
          <a:xfrm>
            <a:off x="4648200" y="1600200"/>
            <a:ext cx="416052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dt" sz="half" idx="10"/>
          </p:nvPr>
        </p:nvSpPr>
        <p:spPr/>
        <p:txBody>
          <a:bodyPr/>
          <a:lstStyle/>
          <a:p>
            <a:fld id="{B13DDB4D-8827-4A70-B1FF-FDC7EF0189C6}" type="datetimeFigureOut">
              <a:rPr lang="en-US" smtClean="0"/>
              <a:pPr/>
              <a:t>12/19/2013</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90C48379-203D-4436-8DAC-58B1BE67356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defRPr/>
            </a:lvl1pPr>
          </a:lstStyle>
          <a:p>
            <a:r>
              <a:rPr lang="en-US" smtClean="0"/>
              <a:t>Click to edit Master title style</a:t>
            </a:r>
            <a:endParaRPr lang="en-US"/>
          </a:p>
        </p:txBody>
      </p:sp>
      <p:sp>
        <p:nvSpPr>
          <p:cNvPr id="3" name="Rectangle 2"/>
          <p:cNvSpPr>
            <a:spLocks noGrp="1"/>
          </p:cNvSpPr>
          <p:nvPr>
            <p:ph type="body" idx="1"/>
          </p:nvPr>
        </p:nvSpPr>
        <p:spPr>
          <a:xfrm>
            <a:off x="301752" y="1535112"/>
            <a:ext cx="4160520" cy="827087"/>
          </a:xfrm>
        </p:spPr>
        <p:txBody>
          <a:bodyPr anchor="ctr">
            <a:normAutofit/>
            <a:scene3d>
              <a:camera prst="orthographicFront"/>
              <a:lightRig rig="flat" dir="tl">
                <a:rot lat="0" lon="0" rev="6600000"/>
              </a:lightRig>
            </a:scene3d>
            <a:sp3d>
              <a:contourClr>
                <a:schemeClr val="accent2">
                  <a:shade val="75000"/>
                </a:schemeClr>
              </a:contourClr>
            </a:sp3d>
          </a:bodyPr>
          <a:lstStyle>
            <a:lvl1pPr marL="0" indent="0" algn="ctr">
              <a:buNone/>
              <a:defRPr lang="en-US" sz="2400" b="0" dirty="0" smtClean="0">
                <a:ln w="11430"/>
                <a:solidFill>
                  <a:schemeClr val="tx2"/>
                </a:solidFill>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301752" y="2373312"/>
            <a:ext cx="41605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body" sz="quarter" idx="3"/>
          </p:nvPr>
        </p:nvSpPr>
        <p:spPr>
          <a:xfrm>
            <a:off x="4645024" y="1535112"/>
            <a:ext cx="4160520" cy="827087"/>
          </a:xfrm>
        </p:spPr>
        <p:txBody>
          <a:bodyPr anchor="ctr">
            <a:normAutofit/>
            <a:scene3d>
              <a:camera prst="orthographicFront"/>
              <a:lightRig rig="flat" dir="tl">
                <a:rot lat="0" lon="0" rev="6600000"/>
              </a:lightRig>
            </a:scene3d>
            <a:sp3d>
              <a:contourClr>
                <a:schemeClr val="accent2">
                  <a:shade val="75000"/>
                </a:schemeClr>
              </a:contourClr>
            </a:sp3d>
          </a:bodyPr>
          <a:lstStyle>
            <a:lvl1pPr marL="0" indent="0" algn="ctr">
              <a:buNone/>
              <a:defRPr lang="en-US" sz="2400" b="0" dirty="0" smtClean="0">
                <a:ln w="11430"/>
                <a:solidFill>
                  <a:schemeClr val="tx2"/>
                </a:solidFill>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4645024" y="2373312"/>
            <a:ext cx="41605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a:spLocks noGrp="1"/>
          </p:cNvSpPr>
          <p:nvPr>
            <p:ph type="dt" sz="half" idx="10"/>
          </p:nvPr>
        </p:nvSpPr>
        <p:spPr/>
        <p:txBody>
          <a:bodyPr/>
          <a:lstStyle/>
          <a:p>
            <a:fld id="{B13DDB4D-8827-4A70-B1FF-FDC7EF0189C6}" type="datetimeFigureOut">
              <a:rPr lang="en-US" smtClean="0"/>
              <a:pPr/>
              <a:t>12/19/2013</a:t>
            </a:fld>
            <a:endParaRPr lang="en-US"/>
          </a:p>
        </p:txBody>
      </p:sp>
      <p:sp>
        <p:nvSpPr>
          <p:cNvPr id="8" name="Rectangle 7"/>
          <p:cNvSpPr>
            <a:spLocks noGrp="1"/>
          </p:cNvSpPr>
          <p:nvPr>
            <p:ph type="ftr" sz="quarter" idx="11"/>
          </p:nvPr>
        </p:nvSpPr>
        <p:spPr/>
        <p:txBody>
          <a:bodyPr/>
          <a:lstStyle/>
          <a:p>
            <a:endParaRPr lang="en-US"/>
          </a:p>
        </p:txBody>
      </p:sp>
      <p:sp>
        <p:nvSpPr>
          <p:cNvPr id="9" name="Rectangle 8"/>
          <p:cNvSpPr>
            <a:spLocks noGrp="1"/>
          </p:cNvSpPr>
          <p:nvPr>
            <p:ph type="sldNum" sz="quarter" idx="12"/>
          </p:nvPr>
        </p:nvSpPr>
        <p:spPr/>
        <p:txBody>
          <a:bodyPr/>
          <a:lstStyle/>
          <a:p>
            <a:fld id="{90C48379-203D-4436-8DAC-58B1BE67356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type="dt" sz="half" idx="10"/>
          </p:nvPr>
        </p:nvSpPr>
        <p:spPr/>
        <p:txBody>
          <a:bodyPr/>
          <a:lstStyle/>
          <a:p>
            <a:fld id="{B13DDB4D-8827-4A70-B1FF-FDC7EF0189C6}" type="datetimeFigureOut">
              <a:rPr lang="en-US" smtClean="0"/>
              <a:pPr/>
              <a:t>12/19/2013</a:t>
            </a:fld>
            <a:endParaRPr lang="en-US"/>
          </a:p>
        </p:txBody>
      </p:sp>
      <p:sp>
        <p:nvSpPr>
          <p:cNvPr id="4" name="Rectangle 3"/>
          <p:cNvSpPr>
            <a:spLocks noGrp="1"/>
          </p:cNvSpPr>
          <p:nvPr>
            <p:ph type="ftr" sz="quarter" idx="11"/>
          </p:nvPr>
        </p:nvSpPr>
        <p:spPr/>
        <p:txBody>
          <a:bodyPr/>
          <a:lstStyle/>
          <a:p>
            <a:endParaRPr lang="en-US"/>
          </a:p>
        </p:txBody>
      </p:sp>
      <p:sp>
        <p:nvSpPr>
          <p:cNvPr id="5" name="Rectangle 4"/>
          <p:cNvSpPr>
            <a:spLocks noGrp="1"/>
          </p:cNvSpPr>
          <p:nvPr>
            <p:ph type="sldNum" sz="quarter" idx="12"/>
          </p:nvPr>
        </p:nvSpPr>
        <p:spPr/>
        <p:txBody>
          <a:bodyPr/>
          <a:lstStyle/>
          <a:p>
            <a:fld id="{90C48379-203D-4436-8DAC-58B1BE67356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a:spLocks noGrp="1"/>
          </p:cNvSpPr>
          <p:nvPr>
            <p:ph type="dt" sz="half" idx="10"/>
          </p:nvPr>
        </p:nvSpPr>
        <p:spPr/>
        <p:txBody>
          <a:bodyPr/>
          <a:lstStyle/>
          <a:p>
            <a:fld id="{B13DDB4D-8827-4A70-B1FF-FDC7EF0189C6}" type="datetimeFigureOut">
              <a:rPr lang="en-US" smtClean="0"/>
              <a:pPr/>
              <a:t>12/19/2013</a:t>
            </a:fld>
            <a:endParaRPr lang="en-US"/>
          </a:p>
        </p:txBody>
      </p:sp>
      <p:sp>
        <p:nvSpPr>
          <p:cNvPr id="3" name="Rectangle 2"/>
          <p:cNvSpPr>
            <a:spLocks noGrp="1"/>
          </p:cNvSpPr>
          <p:nvPr>
            <p:ph type="ftr" sz="quarter" idx="11"/>
          </p:nvPr>
        </p:nvSpPr>
        <p:spPr/>
        <p:txBody>
          <a:bodyPr/>
          <a:lstStyle/>
          <a:p>
            <a:endParaRPr lang="en-US"/>
          </a:p>
        </p:txBody>
      </p:sp>
      <p:sp>
        <p:nvSpPr>
          <p:cNvPr id="4" name="Rectangle 3"/>
          <p:cNvSpPr>
            <a:spLocks noGrp="1"/>
          </p:cNvSpPr>
          <p:nvPr>
            <p:ph type="sldNum" sz="quarter" idx="12"/>
          </p:nvPr>
        </p:nvSpPr>
        <p:spPr/>
        <p:txBody>
          <a:bodyPr/>
          <a:lstStyle/>
          <a:p>
            <a:fld id="{90C48379-203D-4436-8DAC-58B1BE67356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ound Same Side Corner Rectangle 7"/>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a:spLocks noGrp="1"/>
          </p:cNvSpPr>
          <p:nvPr>
            <p:ph type="title"/>
          </p:nvPr>
        </p:nvSpPr>
        <p:spPr>
          <a:xfrm>
            <a:off x="304800" y="228600"/>
            <a:ext cx="4495800" cy="1143000"/>
          </a:xfrm>
        </p:spPr>
        <p:txBody>
          <a:bodyPr anchor="ctr"/>
          <a:lstStyle>
            <a:lvl1pPr algn="l">
              <a:defRPr sz="2800" b="0"/>
            </a:lvl1pPr>
          </a:lstStyle>
          <a:p>
            <a:r>
              <a:rPr lang="en-US" smtClean="0"/>
              <a:t>Click to edit Master title style</a:t>
            </a:r>
            <a:endParaRPr lang="en-US" dirty="0"/>
          </a:p>
        </p:txBody>
      </p:sp>
      <p:sp>
        <p:nvSpPr>
          <p:cNvPr id="3" name="Rectangle 2"/>
          <p:cNvSpPr>
            <a:spLocks noGrp="1"/>
          </p:cNvSpPr>
          <p:nvPr>
            <p:ph idx="1"/>
          </p:nvPr>
        </p:nvSpPr>
        <p:spPr>
          <a:xfrm>
            <a:off x="228600" y="1600200"/>
            <a:ext cx="8686800" cy="4724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dt" sz="half" idx="10"/>
          </p:nvPr>
        </p:nvSpPr>
        <p:spPr/>
        <p:txBody>
          <a:bodyPr/>
          <a:lstStyle/>
          <a:p>
            <a:fld id="{B13DDB4D-8827-4A70-B1FF-FDC7EF0189C6}" type="datetimeFigureOut">
              <a:rPr lang="en-US" smtClean="0"/>
              <a:pPr/>
              <a:t>12/19/2013</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90C48379-203D-4436-8DAC-58B1BE67356C}" type="slidenum">
              <a:rPr lang="en-US" smtClean="0"/>
              <a:pPr/>
              <a:t>‹#›</a:t>
            </a:fld>
            <a:endParaRPr lang="en-US"/>
          </a:p>
        </p:txBody>
      </p:sp>
      <p:cxnSp>
        <p:nvCxnSpPr>
          <p:cNvPr id="9" name="Straight Connector 8"/>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 useBgFill="1">
        <p:nvSpPr>
          <p:cNvPr id="10" name="Rectangle 9"/>
          <p:cNvSpPr/>
          <p:nvPr/>
        </p:nvSpPr>
        <p:spPr>
          <a:xfrm>
            <a:off x="4876800" y="152400"/>
            <a:ext cx="3581400" cy="12954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967288" y="152400"/>
            <a:ext cx="3400425"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Grp="1"/>
          </p:cNvSpPr>
          <p:nvPr>
            <p:ph type="body" sz="half" idx="2"/>
          </p:nvPr>
        </p:nvSpPr>
        <p:spPr>
          <a:xfrm>
            <a:off x="5105400" y="228600"/>
            <a:ext cx="3200400" cy="1143000"/>
          </a:xfrm>
        </p:spPr>
        <p:txBody>
          <a:bodyPr anchor="ctr">
            <a:normAutofit/>
          </a:bodyPr>
          <a:lstStyle>
            <a:lvl1pPr marL="0" indent="0" algn="l">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ound Same Side Corner Rectangle 7"/>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a:spLocks noGrp="1"/>
          </p:cNvSpPr>
          <p:nvPr>
            <p:ph type="pic" idx="1"/>
          </p:nvPr>
        </p:nvSpPr>
        <p:spPr>
          <a:xfrm>
            <a:off x="228600" y="1524000"/>
            <a:ext cx="8686800" cy="4910328"/>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Rectangle 4"/>
          <p:cNvSpPr>
            <a:spLocks noGrp="1"/>
          </p:cNvSpPr>
          <p:nvPr>
            <p:ph type="dt" sz="half" idx="10"/>
          </p:nvPr>
        </p:nvSpPr>
        <p:spPr/>
        <p:txBody>
          <a:bodyPr/>
          <a:lstStyle/>
          <a:p>
            <a:fld id="{B13DDB4D-8827-4A70-B1FF-FDC7EF0189C6}" type="datetimeFigureOut">
              <a:rPr lang="en-US" smtClean="0"/>
              <a:pPr/>
              <a:t>12/19/2013</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90C48379-203D-4436-8DAC-58B1BE67356C}" type="slidenum">
              <a:rPr lang="en-US" smtClean="0"/>
              <a:pPr/>
              <a:t>‹#›</a:t>
            </a:fld>
            <a:endParaRPr lang="en-US"/>
          </a:p>
        </p:txBody>
      </p:sp>
      <p:sp useBgFill="1">
        <p:nvSpPr>
          <p:cNvPr id="9" name="Rectangle 8"/>
          <p:cNvSpPr/>
          <p:nvPr/>
        </p:nvSpPr>
        <p:spPr>
          <a:xfrm>
            <a:off x="4876800" y="152400"/>
            <a:ext cx="3581400" cy="12954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967288" y="152400"/>
            <a:ext cx="3400425"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a:spLocks noGrp="1"/>
          </p:cNvSpPr>
          <p:nvPr>
            <p:ph type="title"/>
          </p:nvPr>
        </p:nvSpPr>
        <p:spPr>
          <a:xfrm>
            <a:off x="304800" y="228600"/>
            <a:ext cx="4495800" cy="1143000"/>
          </a:xfrm>
        </p:spPr>
        <p:txBody>
          <a:bodyPr anchor="ctr"/>
          <a:lstStyle>
            <a:lvl1pPr algn="l">
              <a:defRPr sz="2800" b="0"/>
            </a:lvl1pPr>
          </a:lstStyle>
          <a:p>
            <a:r>
              <a:rPr lang="en-US" smtClean="0"/>
              <a:t>Click to edit Master title style</a:t>
            </a:r>
            <a:endParaRPr lang="en-US" dirty="0"/>
          </a:p>
        </p:txBody>
      </p:sp>
      <p:sp>
        <p:nvSpPr>
          <p:cNvPr id="4" name="Rectangle 3"/>
          <p:cNvSpPr>
            <a:spLocks noGrp="1"/>
          </p:cNvSpPr>
          <p:nvPr>
            <p:ph type="body" sz="half" idx="2"/>
          </p:nvPr>
        </p:nvSpPr>
        <p:spPr>
          <a:xfrm>
            <a:off x="5105400" y="228600"/>
            <a:ext cx="3200400" cy="1143000"/>
          </a:xfrm>
        </p:spPr>
        <p:txBody>
          <a:bodyPr anchor="ctr">
            <a:normAutofit/>
          </a:bodyPr>
          <a:lstStyle>
            <a:lvl1pPr marL="0" indent="0">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1" name="Straight Connector 10"/>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ound Same Side Corner Rectangle 6"/>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04800" y="274638"/>
            <a:ext cx="85344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04800" y="1600200"/>
            <a:ext cx="85344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28600" y="6520942"/>
            <a:ext cx="2133600" cy="320040"/>
          </a:xfrm>
          <a:prstGeom prst="rect">
            <a:avLst/>
          </a:prstGeom>
        </p:spPr>
        <p:txBody>
          <a:bodyPr vert="horz" lIns="91440" tIns="45720" rIns="91440" bIns="45720" rtlCol="0" anchor="ctr"/>
          <a:lstStyle>
            <a:lvl1pPr algn="l">
              <a:defRPr sz="1200">
                <a:solidFill>
                  <a:schemeClr val="tx2"/>
                </a:solidFill>
              </a:defRPr>
            </a:lvl1pPr>
          </a:lstStyle>
          <a:p>
            <a:fld id="{B13DDB4D-8827-4A70-B1FF-FDC7EF0189C6}" type="datetimeFigureOut">
              <a:rPr lang="en-US" smtClean="0"/>
              <a:pPr/>
              <a:t>12/19/2013</a:t>
            </a:fld>
            <a:endParaRPr lang="en-US"/>
          </a:p>
        </p:txBody>
      </p:sp>
      <p:sp>
        <p:nvSpPr>
          <p:cNvPr id="5" name="Footer Placeholder 4"/>
          <p:cNvSpPr>
            <a:spLocks noGrp="1"/>
          </p:cNvSpPr>
          <p:nvPr>
            <p:ph type="ftr" sz="quarter" idx="3"/>
          </p:nvPr>
        </p:nvSpPr>
        <p:spPr>
          <a:xfrm>
            <a:off x="2895600" y="6520942"/>
            <a:ext cx="3429000" cy="320040"/>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781800" y="6520942"/>
            <a:ext cx="2133600" cy="320040"/>
          </a:xfrm>
          <a:prstGeom prst="rect">
            <a:avLst/>
          </a:prstGeom>
        </p:spPr>
        <p:txBody>
          <a:bodyPr vert="horz" lIns="91440" tIns="45720" rIns="91440" bIns="45720" rtlCol="0" anchor="ctr"/>
          <a:lstStyle>
            <a:lvl1pPr algn="r">
              <a:defRPr sz="1200">
                <a:solidFill>
                  <a:schemeClr val="tx2"/>
                </a:solidFill>
              </a:defRPr>
            </a:lvl1pPr>
          </a:lstStyle>
          <a:p>
            <a:fld id="{90C48379-203D-4436-8DAC-58B1BE67356C}" type="slidenum">
              <a:rPr lang="en-US" smtClean="0"/>
              <a:pPr/>
              <a:t>‹#›</a:t>
            </a:fld>
            <a:endParaRPr lang="en-US"/>
          </a:p>
        </p:txBody>
      </p:sp>
      <p:cxnSp>
        <p:nvCxnSpPr>
          <p:cNvPr id="8" name="Straight Connector 7"/>
          <p:cNvCxnSpPr/>
          <p:nvPr/>
        </p:nvCxnSpPr>
        <p:spPr>
          <a:xfrm>
            <a:off x="228600" y="6524625"/>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600" kern="1200">
          <a:solidFill>
            <a:srgbClr val="FFFFFF"/>
          </a:solidFill>
          <a:effectLst/>
          <a:latin typeface="+mj-lt"/>
          <a:ea typeface="+mj-ea"/>
          <a:cs typeface="+mj-cs"/>
        </a:defRPr>
      </a:lvl1pPr>
    </p:titleStyle>
    <p:bodyStyle>
      <a:lvl1pPr marL="274320" indent="-274320" algn="l" defTabSz="914400" rtl="0" eaLnBrk="1" latinLnBrk="0" hangingPunct="1">
        <a:spcBef>
          <a:spcPct val="20000"/>
        </a:spcBef>
        <a:buClr>
          <a:schemeClr val="accent2"/>
        </a:buClr>
        <a:buSzPct val="85000"/>
        <a:buFont typeface="Wingdings 2" pitchFamily="18" charset="2"/>
        <a:buChar char=""/>
        <a:defRPr sz="2800" kern="1200">
          <a:solidFill>
            <a:schemeClr val="tx1"/>
          </a:solidFill>
          <a:latin typeface="+mn-lt"/>
          <a:ea typeface="+mn-ea"/>
          <a:cs typeface="+mn-cs"/>
        </a:defRPr>
      </a:lvl1pPr>
      <a:lvl2pPr marL="548640" indent="-228600" algn="l" defTabSz="914400" rtl="0" eaLnBrk="1" latinLnBrk="0" hangingPunct="1">
        <a:spcBef>
          <a:spcPct val="20000"/>
        </a:spcBef>
        <a:buClr>
          <a:schemeClr val="accent2"/>
        </a:buClr>
        <a:buSzPct val="85000"/>
        <a:buFont typeface="Wingdings 2" pitchFamily="18" charset="2"/>
        <a:buChar char=""/>
        <a:defRPr sz="2400" kern="1200">
          <a:solidFill>
            <a:schemeClr val="tx1"/>
          </a:solidFill>
          <a:latin typeface="+mn-lt"/>
          <a:ea typeface="+mn-ea"/>
          <a:cs typeface="+mn-cs"/>
        </a:defRPr>
      </a:lvl2pPr>
      <a:lvl3pPr marL="731520" indent="-18288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3pPr>
      <a:lvl4pPr marL="1005840" indent="-182880" algn="l" defTabSz="914400" rtl="0" eaLnBrk="1" latinLnBrk="0" hangingPunct="1">
        <a:spcBef>
          <a:spcPct val="20000"/>
        </a:spcBef>
        <a:buClr>
          <a:schemeClr val="accent2"/>
        </a:buClr>
        <a:buSzPct val="100000"/>
        <a:buFont typeface="Arial" pitchFamily="34" charset="0"/>
        <a:buChar char="•"/>
        <a:defRPr sz="1800" kern="1200">
          <a:solidFill>
            <a:schemeClr val="tx2"/>
          </a:solidFill>
          <a:latin typeface="+mn-lt"/>
          <a:ea typeface="+mn-ea"/>
          <a:cs typeface="+mn-cs"/>
        </a:defRPr>
      </a:lvl4pPr>
      <a:lvl5pPr marL="1280160" indent="-182880" algn="l" defTabSz="914400" rtl="0" eaLnBrk="1" latinLnBrk="0" hangingPunct="1">
        <a:spcBef>
          <a:spcPct val="20000"/>
        </a:spcBef>
        <a:buClr>
          <a:schemeClr val="accent2"/>
        </a:buClr>
        <a:buFont typeface="Arial" pitchFamily="34" charset="0"/>
        <a:buChar char="•"/>
        <a:defRPr sz="1800" kern="1200">
          <a:solidFill>
            <a:schemeClr val="tx1"/>
          </a:solidFill>
          <a:latin typeface="+mn-lt"/>
          <a:ea typeface="+mn-ea"/>
          <a:cs typeface="+mn-cs"/>
        </a:defRPr>
      </a:lvl5pPr>
      <a:lvl6pPr marL="1463040" indent="-182880" algn="l" defTabSz="914400" rtl="0" eaLnBrk="1" latinLnBrk="0" hangingPunct="1">
        <a:spcBef>
          <a:spcPct val="20000"/>
        </a:spcBef>
        <a:buClr>
          <a:schemeClr val="accent2"/>
        </a:buClr>
        <a:buFont typeface="Arial" pitchFamily="34" charset="0"/>
        <a:buChar char="•"/>
        <a:defRPr sz="1600" kern="1200">
          <a:solidFill>
            <a:schemeClr val="tx2"/>
          </a:solidFill>
          <a:latin typeface="+mn-lt"/>
          <a:ea typeface="+mn-ea"/>
          <a:cs typeface="+mn-cs"/>
        </a:defRPr>
      </a:lvl6pPr>
      <a:lvl7pPr marL="1737360" indent="-182880" algn="l" defTabSz="914400" rtl="0" eaLnBrk="1" latinLnBrk="0" hangingPunct="1">
        <a:spcBef>
          <a:spcPct val="20000"/>
        </a:spcBef>
        <a:buClr>
          <a:schemeClr val="accent2"/>
        </a:buClr>
        <a:buFont typeface="Arial" pitchFamily="34" charset="0"/>
        <a:buChar char="•"/>
        <a:defRPr sz="1600" kern="1200">
          <a:solidFill>
            <a:schemeClr val="tx1"/>
          </a:solidFill>
          <a:latin typeface="+mn-lt"/>
          <a:ea typeface="+mn-ea"/>
          <a:cs typeface="+mn-cs"/>
        </a:defRPr>
      </a:lvl7pPr>
      <a:lvl8pPr marL="1920240" indent="-182880" algn="l" defTabSz="914400" rtl="0" eaLnBrk="1" latinLnBrk="0" hangingPunct="1">
        <a:spcBef>
          <a:spcPct val="20000"/>
        </a:spcBef>
        <a:buClr>
          <a:schemeClr val="accent2"/>
        </a:buClr>
        <a:buFont typeface="Arial" pitchFamily="34" charset="0"/>
        <a:buChar char="•"/>
        <a:defRPr sz="1600" kern="1200" baseline="0">
          <a:solidFill>
            <a:schemeClr val="tx2"/>
          </a:solidFill>
          <a:latin typeface="+mn-lt"/>
          <a:ea typeface="+mn-ea"/>
          <a:cs typeface="+mn-cs"/>
        </a:defRPr>
      </a:lvl8pPr>
      <a:lvl9pPr marL="2194560" indent="-182880" algn="l" defTabSz="914400" rtl="0" eaLnBrk="1" latinLnBrk="0" hangingPunct="1">
        <a:spcBef>
          <a:spcPts val="310"/>
        </a:spcBef>
        <a:buClr>
          <a:schemeClr val="accent2"/>
        </a:buClr>
        <a:buFont typeface="Arial"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9.jpeg"/><Relationship Id="rId1" Type="http://schemas.openxmlformats.org/officeDocument/2006/relationships/slideLayout" Target="../slideLayouts/slideLayout5.xml"/><Relationship Id="rId5" Type="http://schemas.openxmlformats.org/officeDocument/2006/relationships/image" Target="../media/image18.jpeg"/><Relationship Id="rId4" Type="http://schemas.openxmlformats.org/officeDocument/2006/relationships/image" Target="../media/image17.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Fats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 fatty acids</a:t>
            </a:r>
            <a:endParaRPr lang="en-US" dirty="0"/>
          </a:p>
        </p:txBody>
      </p:sp>
      <p:sp>
        <p:nvSpPr>
          <p:cNvPr id="3" name="Content Placeholder 2"/>
          <p:cNvSpPr>
            <a:spLocks noGrp="1"/>
          </p:cNvSpPr>
          <p:nvPr>
            <p:ph idx="1"/>
          </p:nvPr>
        </p:nvSpPr>
        <p:spPr/>
        <p:txBody>
          <a:bodyPr/>
          <a:lstStyle/>
          <a:p>
            <a:r>
              <a:rPr lang="en-US" dirty="0" smtClean="0"/>
              <a:t>Trans fatty acids (trans fats) </a:t>
            </a:r>
          </a:p>
          <a:p>
            <a:r>
              <a:rPr lang="en-US" dirty="0" smtClean="0"/>
              <a:t>While trans fats do occur in tiny amounts in some foods (particularly foods from animals), almost all the trans fats now in our diets come from an industrial process that partially hydrogenates (adds hydrogen to) unsaturated fatty acids. </a:t>
            </a:r>
          </a:p>
          <a:p>
            <a:r>
              <a:rPr lang="en-US" dirty="0" smtClean="0"/>
              <a:t>Trans fats, then, are a form of processed vegetable oils.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Hydrogenated Fat</a:t>
            </a:r>
          </a:p>
        </p:txBody>
      </p:sp>
      <p:sp>
        <p:nvSpPr>
          <p:cNvPr id="11267" name="Rectangle 3"/>
          <p:cNvSpPr>
            <a:spLocks noGrp="1" noChangeArrowheads="1"/>
          </p:cNvSpPr>
          <p:nvPr>
            <p:ph idx="1"/>
          </p:nvPr>
        </p:nvSpPr>
        <p:spPr>
          <a:xfrm>
            <a:off x="1219200" y="1905000"/>
            <a:ext cx="6400800" cy="3124200"/>
          </a:xfrm>
        </p:spPr>
        <p:txBody>
          <a:bodyPr>
            <a:normAutofit fontScale="77500" lnSpcReduction="20000"/>
          </a:bodyPr>
          <a:lstStyle/>
          <a:p>
            <a:pPr eaLnBrk="1" hangingPunct="1"/>
            <a:r>
              <a:rPr lang="en-US" dirty="0" smtClean="0"/>
              <a:t>Hydrogenation is the process where </a:t>
            </a:r>
            <a:r>
              <a:rPr lang="en-US" b="1" dirty="0" smtClean="0"/>
              <a:t>Hydrogen (H)</a:t>
            </a:r>
            <a:r>
              <a:rPr lang="en-US" dirty="0" smtClean="0"/>
              <a:t> atoms are added to a </a:t>
            </a:r>
            <a:r>
              <a:rPr lang="en-US" b="1" dirty="0" smtClean="0"/>
              <a:t>liquid</a:t>
            </a:r>
            <a:r>
              <a:rPr lang="en-US" dirty="0" smtClean="0"/>
              <a:t> fat to make it a </a:t>
            </a:r>
            <a:r>
              <a:rPr lang="en-US" b="1" dirty="0" smtClean="0"/>
              <a:t>solid</a:t>
            </a:r>
            <a:r>
              <a:rPr lang="en-US" dirty="0" smtClean="0"/>
              <a:t> fat (such as margarine).</a:t>
            </a:r>
          </a:p>
          <a:p>
            <a:pPr eaLnBrk="1" hangingPunct="1"/>
            <a:endParaRPr lang="en-US" dirty="0" smtClean="0"/>
          </a:p>
          <a:p>
            <a:pPr eaLnBrk="1" hangingPunct="1"/>
            <a:endParaRPr lang="en-US" dirty="0" smtClean="0"/>
          </a:p>
          <a:p>
            <a:pPr eaLnBrk="1" hangingPunct="1">
              <a:buFont typeface="Wingdings" pitchFamily="2" charset="2"/>
              <a:buNone/>
            </a:pPr>
            <a:endParaRPr lang="en-US" dirty="0" smtClean="0"/>
          </a:p>
          <a:p>
            <a:pPr eaLnBrk="1" hangingPunct="1">
              <a:buFont typeface="Wingdings" pitchFamily="2" charset="2"/>
              <a:buNone/>
            </a:pPr>
            <a:endParaRPr lang="en-US" dirty="0" smtClean="0"/>
          </a:p>
          <a:p>
            <a:pPr eaLnBrk="1" hangingPunct="1"/>
            <a:r>
              <a:rPr lang="en-US" b="1" dirty="0" smtClean="0"/>
              <a:t>Trans Fats </a:t>
            </a:r>
            <a:r>
              <a:rPr lang="en-US" dirty="0" smtClean="0"/>
              <a:t>are formed in the hydrogenation process.</a:t>
            </a:r>
          </a:p>
        </p:txBody>
      </p:sp>
      <p:pic>
        <p:nvPicPr>
          <p:cNvPr id="165892" name="Picture 4" descr="o_3_spot"/>
          <p:cNvPicPr>
            <a:picLocks noChangeAspect="1" noChangeArrowheads="1"/>
          </p:cNvPicPr>
          <p:nvPr/>
        </p:nvPicPr>
        <p:blipFill>
          <a:blip r:embed="rId3" cstate="print"/>
          <a:srcRect l="19365" t="3810" r="14398" b="8482"/>
          <a:stretch>
            <a:fillRect/>
          </a:stretch>
        </p:blipFill>
        <p:spPr bwMode="auto">
          <a:xfrm>
            <a:off x="3810000" y="2895600"/>
            <a:ext cx="762000" cy="1047750"/>
          </a:xfrm>
          <a:prstGeom prst="rect">
            <a:avLst/>
          </a:prstGeom>
          <a:noFill/>
          <a:ln w="9525">
            <a:noFill/>
            <a:miter lim="800000"/>
            <a:headEnd/>
            <a:tailEnd/>
          </a:ln>
        </p:spPr>
      </p:pic>
      <p:sp>
        <p:nvSpPr>
          <p:cNvPr id="165893" name="AutoShape 5"/>
          <p:cNvSpPr>
            <a:spLocks noChangeArrowheads="1"/>
          </p:cNvSpPr>
          <p:nvPr/>
        </p:nvSpPr>
        <p:spPr bwMode="auto">
          <a:xfrm flipV="1">
            <a:off x="4876800" y="3124200"/>
            <a:ext cx="381000" cy="228600"/>
          </a:xfrm>
          <a:prstGeom prst="rightArrow">
            <a:avLst>
              <a:gd name="adj1" fmla="val 50000"/>
              <a:gd name="adj2" fmla="val 91667"/>
            </a:avLst>
          </a:prstGeom>
          <a:solidFill>
            <a:schemeClr val="accent1"/>
          </a:solidFill>
          <a:ln w="9525">
            <a:solidFill>
              <a:schemeClr val="tx1"/>
            </a:solidFill>
            <a:miter lim="800000"/>
            <a:headEnd/>
            <a:tailEnd/>
          </a:ln>
        </p:spPr>
        <p:txBody>
          <a:bodyPr wrap="none" anchor="ctr"/>
          <a:lstStyle/>
          <a:p>
            <a:endParaRPr lang="en-US"/>
          </a:p>
        </p:txBody>
      </p:sp>
      <p:pic>
        <p:nvPicPr>
          <p:cNvPr id="165894" name="Picture 6" descr="MCj02642520000[1]"/>
          <p:cNvPicPr>
            <a:picLocks noChangeAspect="1" noChangeArrowheads="1"/>
          </p:cNvPicPr>
          <p:nvPr/>
        </p:nvPicPr>
        <p:blipFill>
          <a:blip r:embed="rId4" cstate="print"/>
          <a:srcRect/>
          <a:stretch>
            <a:fillRect/>
          </a:stretch>
        </p:blipFill>
        <p:spPr bwMode="auto">
          <a:xfrm>
            <a:off x="5867400" y="2971800"/>
            <a:ext cx="990600" cy="692150"/>
          </a:xfrm>
          <a:prstGeom prst="rect">
            <a:avLst/>
          </a:prstGeom>
          <a:noFill/>
          <a:ln w="9525">
            <a:noFill/>
            <a:miter lim="800000"/>
            <a:headEnd/>
            <a:tailEnd/>
          </a:ln>
        </p:spPr>
      </p:pic>
      <p:grpSp>
        <p:nvGrpSpPr>
          <p:cNvPr id="2" name="Group 12"/>
          <p:cNvGrpSpPr>
            <a:grpSpLocks/>
          </p:cNvGrpSpPr>
          <p:nvPr/>
        </p:nvGrpSpPr>
        <p:grpSpPr bwMode="auto">
          <a:xfrm>
            <a:off x="2362200" y="3048000"/>
            <a:ext cx="730250" cy="1019175"/>
            <a:chOff x="768" y="2496"/>
            <a:chExt cx="672" cy="1355"/>
          </a:xfrm>
        </p:grpSpPr>
        <p:sp>
          <p:nvSpPr>
            <p:cNvPr id="11274" name="Text Box 7"/>
            <p:cNvSpPr txBox="1">
              <a:spLocks noChangeArrowheads="1"/>
            </p:cNvSpPr>
            <p:nvPr/>
          </p:nvSpPr>
          <p:spPr bwMode="auto">
            <a:xfrm>
              <a:off x="1152" y="2496"/>
              <a:ext cx="288" cy="231"/>
            </a:xfrm>
            <a:prstGeom prst="rect">
              <a:avLst/>
            </a:prstGeom>
            <a:noFill/>
            <a:ln w="9525">
              <a:noFill/>
              <a:miter lim="800000"/>
              <a:headEnd/>
              <a:tailEnd/>
            </a:ln>
          </p:spPr>
          <p:txBody>
            <a:bodyPr>
              <a:spAutoFit/>
            </a:bodyPr>
            <a:lstStyle/>
            <a:p>
              <a:pPr>
                <a:spcBef>
                  <a:spcPct val="50000"/>
                </a:spcBef>
              </a:pPr>
              <a:r>
                <a:rPr lang="en-US"/>
                <a:t>H</a:t>
              </a:r>
            </a:p>
          </p:txBody>
        </p:sp>
        <p:sp>
          <p:nvSpPr>
            <p:cNvPr id="11275" name="Text Box 8"/>
            <p:cNvSpPr txBox="1">
              <a:spLocks noChangeArrowheads="1"/>
            </p:cNvSpPr>
            <p:nvPr/>
          </p:nvSpPr>
          <p:spPr bwMode="auto">
            <a:xfrm>
              <a:off x="768" y="2597"/>
              <a:ext cx="288" cy="231"/>
            </a:xfrm>
            <a:prstGeom prst="rect">
              <a:avLst/>
            </a:prstGeom>
            <a:noFill/>
            <a:ln w="9525">
              <a:noFill/>
              <a:miter lim="800000"/>
              <a:headEnd/>
              <a:tailEnd/>
            </a:ln>
          </p:spPr>
          <p:txBody>
            <a:bodyPr>
              <a:spAutoFit/>
            </a:bodyPr>
            <a:lstStyle/>
            <a:p>
              <a:pPr>
                <a:spcBef>
                  <a:spcPct val="50000"/>
                </a:spcBef>
              </a:pPr>
              <a:r>
                <a:rPr lang="en-US"/>
                <a:t>H</a:t>
              </a:r>
            </a:p>
          </p:txBody>
        </p:sp>
        <p:sp>
          <p:nvSpPr>
            <p:cNvPr id="11276" name="Text Box 9"/>
            <p:cNvSpPr txBox="1">
              <a:spLocks noChangeArrowheads="1"/>
            </p:cNvSpPr>
            <p:nvPr/>
          </p:nvSpPr>
          <p:spPr bwMode="auto">
            <a:xfrm>
              <a:off x="1104" y="3072"/>
              <a:ext cx="288" cy="231"/>
            </a:xfrm>
            <a:prstGeom prst="rect">
              <a:avLst/>
            </a:prstGeom>
            <a:noFill/>
            <a:ln w="9525">
              <a:noFill/>
              <a:miter lim="800000"/>
              <a:headEnd/>
              <a:tailEnd/>
            </a:ln>
          </p:spPr>
          <p:txBody>
            <a:bodyPr>
              <a:spAutoFit/>
            </a:bodyPr>
            <a:lstStyle/>
            <a:p>
              <a:pPr>
                <a:spcBef>
                  <a:spcPct val="50000"/>
                </a:spcBef>
              </a:pPr>
              <a:r>
                <a:rPr lang="en-US"/>
                <a:t>H</a:t>
              </a:r>
            </a:p>
          </p:txBody>
        </p:sp>
        <p:sp>
          <p:nvSpPr>
            <p:cNvPr id="11277" name="Text Box 10"/>
            <p:cNvSpPr txBox="1">
              <a:spLocks noChangeArrowheads="1"/>
            </p:cNvSpPr>
            <p:nvPr/>
          </p:nvSpPr>
          <p:spPr bwMode="auto">
            <a:xfrm flipV="1">
              <a:off x="768" y="3360"/>
              <a:ext cx="288" cy="491"/>
            </a:xfrm>
            <a:prstGeom prst="rect">
              <a:avLst/>
            </a:prstGeom>
            <a:noFill/>
            <a:ln w="9525">
              <a:noFill/>
              <a:miter lim="800000"/>
              <a:headEnd/>
              <a:tailEnd/>
            </a:ln>
          </p:spPr>
          <p:txBody>
            <a:bodyPr>
              <a:spAutoFit/>
            </a:bodyPr>
            <a:lstStyle/>
            <a:p>
              <a:pPr>
                <a:spcBef>
                  <a:spcPct val="50000"/>
                </a:spcBef>
              </a:pPr>
              <a:endParaRPr lang="en-US"/>
            </a:p>
          </p:txBody>
        </p:sp>
      </p:grpSp>
      <p:sp>
        <p:nvSpPr>
          <p:cNvPr id="165901" name="Rectangle 13"/>
          <p:cNvSpPr>
            <a:spLocks noChangeArrowheads="1"/>
          </p:cNvSpPr>
          <p:nvPr/>
        </p:nvSpPr>
        <p:spPr bwMode="auto">
          <a:xfrm>
            <a:off x="1295400" y="5181600"/>
            <a:ext cx="6964363" cy="707886"/>
          </a:xfrm>
          <a:prstGeom prst="rect">
            <a:avLst/>
          </a:prstGeom>
          <a:noFill/>
          <a:ln w="9525">
            <a:noFill/>
            <a:miter lim="800000"/>
            <a:headEnd/>
            <a:tailEnd/>
          </a:ln>
        </p:spPr>
        <p:txBody>
          <a:bodyPr>
            <a:spAutoFit/>
          </a:bodyPr>
          <a:lstStyle/>
          <a:p>
            <a:pPr>
              <a:buClr>
                <a:schemeClr val="folHlink"/>
              </a:buClr>
            </a:pPr>
            <a:r>
              <a:rPr lang="en-US" sz="2000" dirty="0">
                <a:latin typeface="Century Gothic" pitchFamily="34" charset="0"/>
              </a:rPr>
              <a:t>This process helps foods </a:t>
            </a:r>
            <a:r>
              <a:rPr lang="en-US" sz="2000" dirty="0" smtClean="0">
                <a:latin typeface="Century Gothic" pitchFamily="34" charset="0"/>
              </a:rPr>
              <a:t>taste better and stay </a:t>
            </a:r>
            <a:r>
              <a:rPr lang="en-US" sz="2000" dirty="0">
                <a:latin typeface="Century Gothic" pitchFamily="34" charset="0"/>
              </a:rPr>
              <a:t>fresh on the shelf </a:t>
            </a:r>
            <a:r>
              <a:rPr lang="en-US" sz="2000" dirty="0" smtClean="0">
                <a:latin typeface="Century Gothic" pitchFamily="34" charset="0"/>
              </a:rPr>
              <a:t>longer</a:t>
            </a:r>
            <a:r>
              <a:rPr lang="en-US" dirty="0" smtClean="0"/>
              <a:t>.</a:t>
            </a:r>
            <a:endParaRPr lang="en-US" sz="2000" dirty="0">
              <a:latin typeface="Century Gothic" pitchFamily="34" charset="0"/>
            </a:endParaRPr>
          </a:p>
        </p:txBody>
      </p:sp>
      <p:sp>
        <p:nvSpPr>
          <p:cNvPr id="11273" name="TextBox 13"/>
          <p:cNvSpPr txBox="1">
            <a:spLocks noChangeArrowheads="1"/>
          </p:cNvSpPr>
          <p:nvPr/>
        </p:nvSpPr>
        <p:spPr bwMode="auto">
          <a:xfrm>
            <a:off x="3200400" y="3124200"/>
            <a:ext cx="457200" cy="708025"/>
          </a:xfrm>
          <a:prstGeom prst="rect">
            <a:avLst/>
          </a:prstGeom>
          <a:noFill/>
          <a:ln w="9525">
            <a:noFill/>
            <a:miter lim="800000"/>
            <a:headEnd/>
            <a:tailEnd/>
          </a:ln>
        </p:spPr>
        <p:txBody>
          <a:bodyPr>
            <a:spAutoFit/>
          </a:bodyPr>
          <a:lstStyle/>
          <a:p>
            <a:r>
              <a:rPr lang="en-US" sz="4000"/>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5892"/>
                                        </p:tgtEl>
                                        <p:attrNameLst>
                                          <p:attrName>style.visibility</p:attrName>
                                        </p:attrNameLst>
                                      </p:cBhvr>
                                      <p:to>
                                        <p:strVal val="visible"/>
                                      </p:to>
                                    </p:set>
                                  </p:childTnLst>
                                </p:cTn>
                              </p:par>
                            </p:childTnLst>
                          </p:cTn>
                        </p:par>
                        <p:par>
                          <p:cTn id="7" fill="hold" nodeType="afterGroup">
                            <p:stCondLst>
                              <p:cond delay="0"/>
                            </p:stCondLst>
                            <p:childTnLst>
                              <p:par>
                                <p:cTn id="8" presetID="2" presetClass="entr" presetSubtype="8" fill="hold" nodeType="afterEffect">
                                  <p:stCondLst>
                                    <p:cond delay="50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2000" fill="hold"/>
                                        <p:tgtEl>
                                          <p:spTgt spid="2"/>
                                        </p:tgtEl>
                                        <p:attrNameLst>
                                          <p:attrName>ppt_x</p:attrName>
                                        </p:attrNameLst>
                                      </p:cBhvr>
                                      <p:tavLst>
                                        <p:tav tm="0">
                                          <p:val>
                                            <p:strVal val="0-#ppt_w/2"/>
                                          </p:val>
                                        </p:tav>
                                        <p:tav tm="100000">
                                          <p:val>
                                            <p:strVal val="#ppt_x"/>
                                          </p:val>
                                        </p:tav>
                                      </p:tavLst>
                                    </p:anim>
                                    <p:anim calcmode="lin" valueType="num">
                                      <p:cBhvr additive="base">
                                        <p:cTn id="11" dur="2000" fill="hold"/>
                                        <p:tgtEl>
                                          <p:spTgt spid="2"/>
                                        </p:tgtEl>
                                        <p:attrNameLst>
                                          <p:attrName>ppt_y</p:attrName>
                                        </p:attrNameLst>
                                      </p:cBhvr>
                                      <p:tavLst>
                                        <p:tav tm="0">
                                          <p:val>
                                            <p:strVal val="#ppt_y"/>
                                          </p:val>
                                        </p:tav>
                                        <p:tav tm="100000">
                                          <p:val>
                                            <p:strVal val="#ppt_y"/>
                                          </p:val>
                                        </p:tav>
                                      </p:tavLst>
                                    </p:anim>
                                  </p:childTnLst>
                                </p:cTn>
                              </p:par>
                            </p:childTnLst>
                          </p:cTn>
                        </p:par>
                        <p:par>
                          <p:cTn id="12" fill="hold" nodeType="afterGroup">
                            <p:stCondLst>
                              <p:cond delay="2500"/>
                            </p:stCondLst>
                            <p:childTnLst>
                              <p:par>
                                <p:cTn id="13" presetID="9" presetClass="entr" presetSubtype="0" fill="hold" grpId="0" nodeType="afterEffect">
                                  <p:stCondLst>
                                    <p:cond delay="1000"/>
                                  </p:stCondLst>
                                  <p:childTnLst>
                                    <p:set>
                                      <p:cBhvr>
                                        <p:cTn id="14" dur="1" fill="hold">
                                          <p:stCondLst>
                                            <p:cond delay="0"/>
                                          </p:stCondLst>
                                        </p:cTn>
                                        <p:tgtEl>
                                          <p:spTgt spid="165893"/>
                                        </p:tgtEl>
                                        <p:attrNameLst>
                                          <p:attrName>style.visibility</p:attrName>
                                        </p:attrNameLst>
                                      </p:cBhvr>
                                      <p:to>
                                        <p:strVal val="visible"/>
                                      </p:to>
                                    </p:set>
                                    <p:animEffect transition="in" filter="dissolve">
                                      <p:cBhvr>
                                        <p:cTn id="15" dur="500"/>
                                        <p:tgtEl>
                                          <p:spTgt spid="165893"/>
                                        </p:tgtEl>
                                      </p:cBhvr>
                                    </p:animEffect>
                                  </p:childTnLst>
                                </p:cTn>
                              </p:par>
                            </p:childTnLst>
                          </p:cTn>
                        </p:par>
                        <p:par>
                          <p:cTn id="16" fill="hold" nodeType="afterGroup">
                            <p:stCondLst>
                              <p:cond delay="4000"/>
                            </p:stCondLst>
                            <p:childTnLst>
                              <p:par>
                                <p:cTn id="17" presetID="9" presetClass="entr" presetSubtype="0" fill="hold" nodeType="afterEffect">
                                  <p:stCondLst>
                                    <p:cond delay="500"/>
                                  </p:stCondLst>
                                  <p:childTnLst>
                                    <p:set>
                                      <p:cBhvr>
                                        <p:cTn id="18" dur="1" fill="hold">
                                          <p:stCondLst>
                                            <p:cond delay="0"/>
                                          </p:stCondLst>
                                        </p:cTn>
                                        <p:tgtEl>
                                          <p:spTgt spid="165894"/>
                                        </p:tgtEl>
                                        <p:attrNameLst>
                                          <p:attrName>style.visibility</p:attrName>
                                        </p:attrNameLst>
                                      </p:cBhvr>
                                      <p:to>
                                        <p:strVal val="visible"/>
                                      </p:to>
                                    </p:set>
                                    <p:animEffect transition="in" filter="dissolve">
                                      <p:cBhvr>
                                        <p:cTn id="19" dur="1000"/>
                                        <p:tgtEl>
                                          <p:spTgt spid="165894"/>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659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3" grpId="0" animBg="1"/>
      <p:bldP spid="16590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 fatty acids</a:t>
            </a:r>
            <a:endParaRPr lang="en-US" dirty="0"/>
          </a:p>
        </p:txBody>
      </p:sp>
      <p:sp>
        <p:nvSpPr>
          <p:cNvPr id="3" name="Content Placeholder 2"/>
          <p:cNvSpPr>
            <a:spLocks noGrp="1"/>
          </p:cNvSpPr>
          <p:nvPr>
            <p:ph idx="1"/>
          </p:nvPr>
        </p:nvSpPr>
        <p:spPr/>
        <p:txBody>
          <a:bodyPr/>
          <a:lstStyle/>
          <a:p>
            <a:r>
              <a:rPr lang="en-US" dirty="0" smtClean="0"/>
              <a:t>Trans fats </a:t>
            </a:r>
            <a:r>
              <a:rPr lang="en-US" b="1" dirty="0" smtClean="0"/>
              <a:t>raise </a:t>
            </a:r>
            <a:r>
              <a:rPr lang="en-US" dirty="0" smtClean="0"/>
              <a:t>LDL (bad) cholesterol levels </a:t>
            </a:r>
            <a:r>
              <a:rPr lang="en-US" dirty="0" smtClean="0"/>
              <a:t>and </a:t>
            </a:r>
            <a:r>
              <a:rPr lang="en-US" b="1" dirty="0" smtClean="0"/>
              <a:t>lower</a:t>
            </a:r>
            <a:r>
              <a:rPr lang="en-US" dirty="0" smtClean="0"/>
              <a:t> HDL (good) cholesterol levels. </a:t>
            </a:r>
          </a:p>
          <a:p>
            <a:r>
              <a:rPr lang="en-US" dirty="0" smtClean="0"/>
              <a:t>Trans fats also appear to interfere with the body's usage of omega 3 fatty acids which are important for heart health.</a:t>
            </a:r>
          </a:p>
          <a:p>
            <a:r>
              <a:rPr lang="en-US" dirty="0" smtClean="0"/>
              <a:t>In other words, trans fatty acids are bad for cardiovascular health.</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Saturated Fats</a:t>
            </a:r>
            <a:endParaRPr lang="en-US" dirty="0"/>
          </a:p>
        </p:txBody>
      </p:sp>
      <p:sp>
        <p:nvSpPr>
          <p:cNvPr id="8" name="Content Placeholder 7"/>
          <p:cNvSpPr>
            <a:spLocks noGrp="1"/>
          </p:cNvSpPr>
          <p:nvPr>
            <p:ph idx="1"/>
          </p:nvPr>
        </p:nvSpPr>
        <p:spPr/>
        <p:txBody>
          <a:bodyPr>
            <a:normAutofit lnSpcReduction="10000"/>
          </a:bodyPr>
          <a:lstStyle/>
          <a:p>
            <a:r>
              <a:rPr lang="en-US" dirty="0" smtClean="0"/>
              <a:t>Raise the LDL (bad) and HDL (good) cholesterol levels in the blood</a:t>
            </a:r>
          </a:p>
          <a:p>
            <a:endParaRPr lang="en-US" dirty="0" smtClean="0"/>
          </a:p>
          <a:p>
            <a:r>
              <a:rPr lang="en-US" dirty="0" smtClean="0"/>
              <a:t>Meat</a:t>
            </a:r>
          </a:p>
          <a:p>
            <a:r>
              <a:rPr lang="en-US" dirty="0" smtClean="0"/>
              <a:t>Poultry Skin</a:t>
            </a:r>
          </a:p>
          <a:p>
            <a:r>
              <a:rPr lang="en-US" dirty="0" smtClean="0"/>
              <a:t>Whole milk</a:t>
            </a:r>
          </a:p>
          <a:p>
            <a:r>
              <a:rPr lang="en-US" dirty="0" smtClean="0"/>
              <a:t>Tropical Oils</a:t>
            </a:r>
          </a:p>
          <a:p>
            <a:r>
              <a:rPr lang="en-US" dirty="0" smtClean="0"/>
              <a:t>Butter</a:t>
            </a:r>
          </a:p>
          <a:p>
            <a:r>
              <a:rPr lang="en-US" dirty="0" smtClean="0"/>
              <a:t>Shortening</a:t>
            </a:r>
          </a:p>
          <a:p>
            <a:r>
              <a:rPr lang="en-US" dirty="0" smtClean="0"/>
              <a:t>Lard</a:t>
            </a:r>
          </a:p>
        </p:txBody>
      </p:sp>
      <p:pic>
        <p:nvPicPr>
          <p:cNvPr id="9" name="Picture 8" descr="whole milk.jpg"/>
          <p:cNvPicPr>
            <a:picLocks noChangeAspect="1"/>
          </p:cNvPicPr>
          <p:nvPr/>
        </p:nvPicPr>
        <p:blipFill>
          <a:blip r:embed="rId2" cstate="print"/>
          <a:stretch>
            <a:fillRect/>
          </a:stretch>
        </p:blipFill>
        <p:spPr>
          <a:xfrm>
            <a:off x="6553200" y="2514600"/>
            <a:ext cx="1828800" cy="1828800"/>
          </a:xfrm>
          <a:prstGeom prst="rect">
            <a:avLst/>
          </a:prstGeom>
        </p:spPr>
      </p:pic>
      <p:pic>
        <p:nvPicPr>
          <p:cNvPr id="10" name="Picture 9" descr="shortening.jpg"/>
          <p:cNvPicPr>
            <a:picLocks noChangeAspect="1"/>
          </p:cNvPicPr>
          <p:nvPr/>
        </p:nvPicPr>
        <p:blipFill>
          <a:blip r:embed="rId3" cstate="print"/>
          <a:stretch>
            <a:fillRect/>
          </a:stretch>
        </p:blipFill>
        <p:spPr>
          <a:xfrm>
            <a:off x="7086600" y="4572000"/>
            <a:ext cx="1524000" cy="1524000"/>
          </a:xfrm>
          <a:prstGeom prst="rect">
            <a:avLst/>
          </a:prstGeom>
        </p:spPr>
      </p:pic>
      <p:pic>
        <p:nvPicPr>
          <p:cNvPr id="11" name="Picture 10" descr="butter.jpg"/>
          <p:cNvPicPr>
            <a:picLocks noChangeAspect="1"/>
          </p:cNvPicPr>
          <p:nvPr/>
        </p:nvPicPr>
        <p:blipFill>
          <a:blip r:embed="rId4" cstate="print"/>
          <a:stretch>
            <a:fillRect/>
          </a:stretch>
        </p:blipFill>
        <p:spPr>
          <a:xfrm>
            <a:off x="3581400" y="4114800"/>
            <a:ext cx="1659225" cy="1100138"/>
          </a:xfrm>
          <a:prstGeom prst="rect">
            <a:avLst/>
          </a:prstGeom>
        </p:spPr>
      </p:pic>
      <p:pic>
        <p:nvPicPr>
          <p:cNvPr id="12" name="Picture 11" descr="meat.jpg"/>
          <p:cNvPicPr>
            <a:picLocks noChangeAspect="1"/>
          </p:cNvPicPr>
          <p:nvPr/>
        </p:nvPicPr>
        <p:blipFill>
          <a:blip r:embed="rId5" cstate="print"/>
          <a:stretch>
            <a:fillRect/>
          </a:stretch>
        </p:blipFill>
        <p:spPr>
          <a:xfrm>
            <a:off x="3962400" y="2362200"/>
            <a:ext cx="2517321" cy="1409700"/>
          </a:xfrm>
          <a:prstGeom prst="rect">
            <a:avLst/>
          </a:prstGeom>
        </p:spPr>
      </p:pic>
      <p:pic>
        <p:nvPicPr>
          <p:cNvPr id="13" name="Picture 12" descr="coconut.jpg"/>
          <p:cNvPicPr>
            <a:picLocks noChangeAspect="1"/>
          </p:cNvPicPr>
          <p:nvPr/>
        </p:nvPicPr>
        <p:blipFill>
          <a:blip r:embed="rId6" cstate="print"/>
          <a:stretch>
            <a:fillRect/>
          </a:stretch>
        </p:blipFill>
        <p:spPr>
          <a:xfrm>
            <a:off x="5410200" y="4191000"/>
            <a:ext cx="1533525" cy="1533525"/>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Polyunsaturated Fat</a:t>
            </a:r>
            <a:endParaRPr lang="en-US" dirty="0"/>
          </a:p>
        </p:txBody>
      </p:sp>
      <p:sp>
        <p:nvSpPr>
          <p:cNvPr id="3" name="Content Placeholder 2"/>
          <p:cNvSpPr>
            <a:spLocks noGrp="1"/>
          </p:cNvSpPr>
          <p:nvPr>
            <p:ph idx="1"/>
          </p:nvPr>
        </p:nvSpPr>
        <p:spPr/>
        <p:txBody>
          <a:bodyPr/>
          <a:lstStyle/>
          <a:p>
            <a:r>
              <a:rPr lang="en-US" dirty="0" smtClean="0"/>
              <a:t>Lowers both LDL (bad) and HDL (good) cholesterol levels in the blood</a:t>
            </a:r>
          </a:p>
          <a:p>
            <a:endParaRPr lang="en-US" dirty="0" smtClean="0"/>
          </a:p>
          <a:p>
            <a:r>
              <a:rPr lang="en-US" dirty="0" smtClean="0"/>
              <a:t>Corn Oil</a:t>
            </a:r>
          </a:p>
          <a:p>
            <a:r>
              <a:rPr lang="en-US" dirty="0" smtClean="0"/>
              <a:t>Soybean Oil</a:t>
            </a:r>
          </a:p>
          <a:p>
            <a:r>
              <a:rPr lang="en-US" dirty="0" smtClean="0"/>
              <a:t>Safflower Oil</a:t>
            </a:r>
          </a:p>
          <a:p>
            <a:pPr>
              <a:buNone/>
            </a:pPr>
            <a:endParaRPr lang="en-US" dirty="0" smtClean="0"/>
          </a:p>
        </p:txBody>
      </p:sp>
      <p:pic>
        <p:nvPicPr>
          <p:cNvPr id="4" name="Picture 3" descr="corn oil.jpg"/>
          <p:cNvPicPr>
            <a:picLocks noChangeAspect="1"/>
          </p:cNvPicPr>
          <p:nvPr/>
        </p:nvPicPr>
        <p:blipFill>
          <a:blip r:embed="rId2" cstate="print"/>
          <a:stretch>
            <a:fillRect/>
          </a:stretch>
        </p:blipFill>
        <p:spPr>
          <a:xfrm>
            <a:off x="4953000" y="3124200"/>
            <a:ext cx="2390775" cy="1914525"/>
          </a:xfrm>
          <a:prstGeom prst="rect">
            <a:avLst/>
          </a:prstGeom>
        </p:spPr>
      </p:pic>
      <p:pic>
        <p:nvPicPr>
          <p:cNvPr id="5" name="Picture 4" descr="safflower.jpg"/>
          <p:cNvPicPr>
            <a:picLocks noChangeAspect="1"/>
          </p:cNvPicPr>
          <p:nvPr/>
        </p:nvPicPr>
        <p:blipFill>
          <a:blip r:embed="rId3" cstate="print"/>
          <a:stretch>
            <a:fillRect/>
          </a:stretch>
        </p:blipFill>
        <p:spPr>
          <a:xfrm>
            <a:off x="6477000" y="3352800"/>
            <a:ext cx="2143125" cy="214312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Monounsaturated Oil</a:t>
            </a:r>
            <a:endParaRPr lang="en-US" dirty="0"/>
          </a:p>
        </p:txBody>
      </p:sp>
      <p:sp>
        <p:nvSpPr>
          <p:cNvPr id="3" name="Content Placeholder 2"/>
          <p:cNvSpPr>
            <a:spLocks noGrp="1"/>
          </p:cNvSpPr>
          <p:nvPr>
            <p:ph idx="1"/>
          </p:nvPr>
        </p:nvSpPr>
        <p:spPr/>
        <p:txBody>
          <a:bodyPr/>
          <a:lstStyle/>
          <a:p>
            <a:r>
              <a:rPr lang="en-US" dirty="0" smtClean="0"/>
              <a:t>Lowers LDL (bad) and raises HDL (good) cholesterol in the blood</a:t>
            </a:r>
          </a:p>
          <a:p>
            <a:endParaRPr lang="en-US" dirty="0" smtClean="0"/>
          </a:p>
          <a:p>
            <a:r>
              <a:rPr lang="en-US" dirty="0" smtClean="0"/>
              <a:t>Olive Oil</a:t>
            </a:r>
          </a:p>
          <a:p>
            <a:r>
              <a:rPr lang="en-US" dirty="0" smtClean="0"/>
              <a:t>Olives</a:t>
            </a:r>
          </a:p>
          <a:p>
            <a:r>
              <a:rPr lang="en-US" dirty="0" smtClean="0"/>
              <a:t>Avocados</a:t>
            </a:r>
          </a:p>
          <a:p>
            <a:r>
              <a:rPr lang="en-US" dirty="0" smtClean="0"/>
              <a:t>Peanuts</a:t>
            </a:r>
          </a:p>
          <a:p>
            <a:r>
              <a:rPr lang="en-US" dirty="0" smtClean="0"/>
              <a:t>Canola Oil</a:t>
            </a:r>
            <a:endParaRPr lang="en-US" dirty="0"/>
          </a:p>
        </p:txBody>
      </p:sp>
      <p:pic>
        <p:nvPicPr>
          <p:cNvPr id="4" name="Picture 3" descr="avocados.jpg"/>
          <p:cNvPicPr>
            <a:picLocks noChangeAspect="1"/>
          </p:cNvPicPr>
          <p:nvPr/>
        </p:nvPicPr>
        <p:blipFill>
          <a:blip r:embed="rId2" cstate="print"/>
          <a:stretch>
            <a:fillRect/>
          </a:stretch>
        </p:blipFill>
        <p:spPr>
          <a:xfrm>
            <a:off x="6400800" y="2133600"/>
            <a:ext cx="2476500" cy="1800225"/>
          </a:xfrm>
          <a:prstGeom prst="rect">
            <a:avLst/>
          </a:prstGeom>
        </p:spPr>
      </p:pic>
      <p:pic>
        <p:nvPicPr>
          <p:cNvPr id="5" name="Picture 4" descr="peanuts.jpg"/>
          <p:cNvPicPr>
            <a:picLocks noChangeAspect="1"/>
          </p:cNvPicPr>
          <p:nvPr/>
        </p:nvPicPr>
        <p:blipFill>
          <a:blip r:embed="rId3" cstate="print"/>
          <a:stretch>
            <a:fillRect/>
          </a:stretch>
        </p:blipFill>
        <p:spPr>
          <a:xfrm>
            <a:off x="4191000" y="2667000"/>
            <a:ext cx="2066925" cy="1576332"/>
          </a:xfrm>
          <a:prstGeom prst="rect">
            <a:avLst/>
          </a:prstGeom>
        </p:spPr>
      </p:pic>
      <p:pic>
        <p:nvPicPr>
          <p:cNvPr id="6" name="Picture 5" descr="olives.jpg"/>
          <p:cNvPicPr>
            <a:picLocks noChangeAspect="1"/>
          </p:cNvPicPr>
          <p:nvPr/>
        </p:nvPicPr>
        <p:blipFill>
          <a:blip r:embed="rId4" cstate="print"/>
          <a:stretch>
            <a:fillRect/>
          </a:stretch>
        </p:blipFill>
        <p:spPr>
          <a:xfrm>
            <a:off x="6781800" y="4191000"/>
            <a:ext cx="1562100" cy="1753678"/>
          </a:xfrm>
          <a:prstGeom prst="rect">
            <a:avLst/>
          </a:prstGeom>
        </p:spPr>
      </p:pic>
      <p:sp>
        <p:nvSpPr>
          <p:cNvPr id="7" name="TextBox 6"/>
          <p:cNvSpPr txBox="1"/>
          <p:nvPr/>
        </p:nvSpPr>
        <p:spPr>
          <a:xfrm>
            <a:off x="3733800" y="4800600"/>
            <a:ext cx="2590800" cy="369332"/>
          </a:xfrm>
          <a:prstGeom prst="rect">
            <a:avLst/>
          </a:prstGeom>
          <a:noFill/>
        </p:spPr>
        <p:txBody>
          <a:bodyPr wrap="square" rtlCol="0">
            <a:spAutoFit/>
          </a:bodyPr>
          <a:lstStyle/>
          <a:p>
            <a:r>
              <a:rPr lang="en-US" dirty="0" smtClean="0"/>
              <a:t>Best fat for you!!</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3"/>
          <p:cNvSpPr>
            <a:spLocks noGrp="1"/>
          </p:cNvSpPr>
          <p:nvPr>
            <p:ph type="title"/>
          </p:nvPr>
        </p:nvSpPr>
        <p:spPr>
          <a:xfrm>
            <a:off x="1295400" y="228600"/>
            <a:ext cx="6019800" cy="1143000"/>
          </a:xfrm>
        </p:spPr>
        <p:txBody>
          <a:bodyPr/>
          <a:lstStyle/>
          <a:p>
            <a:r>
              <a:rPr lang="en-US" dirty="0" smtClean="0"/>
              <a:t>Fats &amp; Oils</a:t>
            </a:r>
            <a:endParaRPr lang="en-US" dirty="0"/>
          </a:p>
        </p:txBody>
      </p:sp>
      <p:sp>
        <p:nvSpPr>
          <p:cNvPr id="8" name="Text Placeholder 7"/>
          <p:cNvSpPr>
            <a:spLocks noGrp="1"/>
          </p:cNvSpPr>
          <p:nvPr>
            <p:ph type="body" idx="1"/>
          </p:nvPr>
        </p:nvSpPr>
        <p:spPr/>
        <p:txBody>
          <a:bodyPr/>
          <a:lstStyle/>
          <a:p>
            <a:r>
              <a:rPr lang="en-US" dirty="0" smtClean="0"/>
              <a:t>Fats are Solid at room temperature</a:t>
            </a:r>
            <a:endParaRPr lang="en-US" dirty="0"/>
          </a:p>
        </p:txBody>
      </p:sp>
      <p:sp>
        <p:nvSpPr>
          <p:cNvPr id="9" name="Content Placeholder 8"/>
          <p:cNvSpPr>
            <a:spLocks noGrp="1"/>
          </p:cNvSpPr>
          <p:nvPr>
            <p:ph sz="half" idx="2"/>
          </p:nvPr>
        </p:nvSpPr>
        <p:spPr/>
        <p:txBody>
          <a:bodyPr/>
          <a:lstStyle/>
          <a:p>
            <a:r>
              <a:rPr lang="en-US" dirty="0" smtClean="0"/>
              <a:t>Butter</a:t>
            </a:r>
          </a:p>
          <a:p>
            <a:r>
              <a:rPr lang="en-US" dirty="0" smtClean="0"/>
              <a:t>Margarine</a:t>
            </a:r>
          </a:p>
          <a:p>
            <a:r>
              <a:rPr lang="en-US" dirty="0" smtClean="0"/>
              <a:t>Shortening</a:t>
            </a:r>
          </a:p>
          <a:p>
            <a:r>
              <a:rPr lang="en-US" dirty="0" smtClean="0"/>
              <a:t>Lard</a:t>
            </a:r>
            <a:endParaRPr lang="en-US" dirty="0"/>
          </a:p>
        </p:txBody>
      </p:sp>
      <p:sp>
        <p:nvSpPr>
          <p:cNvPr id="10" name="Text Placeholder 9"/>
          <p:cNvSpPr>
            <a:spLocks noGrp="1"/>
          </p:cNvSpPr>
          <p:nvPr>
            <p:ph type="body" sz="quarter" idx="3"/>
          </p:nvPr>
        </p:nvSpPr>
        <p:spPr/>
        <p:txBody>
          <a:bodyPr/>
          <a:lstStyle/>
          <a:p>
            <a:r>
              <a:rPr lang="en-US" smtClean="0"/>
              <a:t>Oils are Liquid </a:t>
            </a:r>
            <a:r>
              <a:rPr lang="en-US" dirty="0" smtClean="0"/>
              <a:t>at room temperature</a:t>
            </a:r>
            <a:endParaRPr lang="en-US" dirty="0"/>
          </a:p>
        </p:txBody>
      </p:sp>
      <p:sp>
        <p:nvSpPr>
          <p:cNvPr id="11" name="Content Placeholder 10"/>
          <p:cNvSpPr>
            <a:spLocks noGrp="1"/>
          </p:cNvSpPr>
          <p:nvPr>
            <p:ph sz="quarter" idx="4"/>
          </p:nvPr>
        </p:nvSpPr>
        <p:spPr/>
        <p:txBody>
          <a:bodyPr/>
          <a:lstStyle/>
          <a:p>
            <a:r>
              <a:rPr lang="en-US" smtClean="0"/>
              <a:t>Olive Oil</a:t>
            </a:r>
          </a:p>
          <a:p>
            <a:r>
              <a:rPr lang="en-US" smtClean="0"/>
              <a:t>Canola Oil</a:t>
            </a:r>
          </a:p>
          <a:p>
            <a:r>
              <a:rPr lang="en-US" smtClean="0"/>
              <a:t>Vegetable Oil</a:t>
            </a:r>
            <a:endParaRPr lang="en-US" dirty="0"/>
          </a:p>
        </p:txBody>
      </p:sp>
      <p:pic>
        <p:nvPicPr>
          <p:cNvPr id="12" name="Picture 11" descr="butter.jpg"/>
          <p:cNvPicPr>
            <a:picLocks noChangeAspect="1"/>
          </p:cNvPicPr>
          <p:nvPr/>
        </p:nvPicPr>
        <p:blipFill>
          <a:blip r:embed="rId2" cstate="print"/>
          <a:stretch>
            <a:fillRect/>
          </a:stretch>
        </p:blipFill>
        <p:spPr>
          <a:xfrm>
            <a:off x="228600" y="4267200"/>
            <a:ext cx="2054277" cy="1362075"/>
          </a:xfrm>
          <a:prstGeom prst="rect">
            <a:avLst/>
          </a:prstGeom>
        </p:spPr>
      </p:pic>
      <p:pic>
        <p:nvPicPr>
          <p:cNvPr id="13" name="Picture 12" descr="shortening.jpg"/>
          <p:cNvPicPr>
            <a:picLocks noChangeAspect="1"/>
          </p:cNvPicPr>
          <p:nvPr/>
        </p:nvPicPr>
        <p:blipFill>
          <a:blip r:embed="rId3" cstate="print"/>
          <a:stretch>
            <a:fillRect/>
          </a:stretch>
        </p:blipFill>
        <p:spPr>
          <a:xfrm>
            <a:off x="2590800" y="4267200"/>
            <a:ext cx="1371600" cy="1371600"/>
          </a:xfrm>
          <a:prstGeom prst="rect">
            <a:avLst/>
          </a:prstGeom>
        </p:spPr>
      </p:pic>
      <p:pic>
        <p:nvPicPr>
          <p:cNvPr id="15" name="Picture 14" descr="vege oil.jpg"/>
          <p:cNvPicPr>
            <a:picLocks noChangeAspect="1"/>
          </p:cNvPicPr>
          <p:nvPr/>
        </p:nvPicPr>
        <p:blipFill>
          <a:blip r:embed="rId4" cstate="print"/>
          <a:stretch>
            <a:fillRect/>
          </a:stretch>
        </p:blipFill>
        <p:spPr>
          <a:xfrm>
            <a:off x="4953000" y="3810000"/>
            <a:ext cx="2143125" cy="2143125"/>
          </a:xfrm>
          <a:prstGeom prst="rect">
            <a:avLst/>
          </a:prstGeom>
        </p:spPr>
      </p:pic>
      <p:pic>
        <p:nvPicPr>
          <p:cNvPr id="16" name="Picture 15" descr="olive oil.jpg"/>
          <p:cNvPicPr>
            <a:picLocks noChangeAspect="1"/>
          </p:cNvPicPr>
          <p:nvPr/>
        </p:nvPicPr>
        <p:blipFill>
          <a:blip r:embed="rId5" cstate="print"/>
          <a:stretch>
            <a:fillRect/>
          </a:stretch>
        </p:blipFill>
        <p:spPr>
          <a:xfrm>
            <a:off x="6705600" y="4343400"/>
            <a:ext cx="1645920" cy="137160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Fats &amp; Oil</a:t>
            </a:r>
            <a:endParaRPr lang="en-US" dirty="0"/>
          </a:p>
        </p:txBody>
      </p:sp>
      <p:sp>
        <p:nvSpPr>
          <p:cNvPr id="8" name="Content Placeholder 7"/>
          <p:cNvSpPr>
            <a:spLocks noGrp="1"/>
          </p:cNvSpPr>
          <p:nvPr>
            <p:ph idx="1"/>
          </p:nvPr>
        </p:nvSpPr>
        <p:spPr/>
        <p:txBody>
          <a:bodyPr/>
          <a:lstStyle/>
          <a:p>
            <a:r>
              <a:rPr lang="en-US" dirty="0" smtClean="0"/>
              <a:t>Most solid fats are high in saturated fats </a:t>
            </a:r>
          </a:p>
          <a:p>
            <a:r>
              <a:rPr lang="en-US" dirty="0" smtClean="0"/>
              <a:t>Most liquid fats are polyunsaturated or monounsaturated</a:t>
            </a:r>
          </a:p>
          <a:p>
            <a:r>
              <a:rPr lang="en-US" dirty="0" smtClean="0"/>
              <a:t>You should replace some solid fats with oils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Visible Fats</a:t>
            </a:r>
          </a:p>
        </p:txBody>
      </p:sp>
      <p:sp>
        <p:nvSpPr>
          <p:cNvPr id="7171" name="Content Placeholder 2"/>
          <p:cNvSpPr>
            <a:spLocks noGrp="1"/>
          </p:cNvSpPr>
          <p:nvPr>
            <p:ph idx="1"/>
          </p:nvPr>
        </p:nvSpPr>
        <p:spPr/>
        <p:txBody>
          <a:bodyPr/>
          <a:lstStyle/>
          <a:p>
            <a:pPr algn="ctr">
              <a:buFont typeface="Wingdings" pitchFamily="2" charset="2"/>
              <a:buNone/>
            </a:pPr>
            <a:r>
              <a:rPr lang="en-US" smtClean="0"/>
              <a:t>Fat that you can see</a:t>
            </a:r>
          </a:p>
          <a:p>
            <a:pPr algn="ctr">
              <a:buFont typeface="Wingdings" pitchFamily="2" charset="2"/>
              <a:buNone/>
            </a:pPr>
            <a:endParaRPr lang="en-US" smtClean="0"/>
          </a:p>
          <a:p>
            <a:r>
              <a:rPr lang="en-US" smtClean="0"/>
              <a:t>Butter</a:t>
            </a:r>
          </a:p>
          <a:p>
            <a:r>
              <a:rPr lang="en-US" smtClean="0"/>
              <a:t>Oils</a:t>
            </a:r>
          </a:p>
          <a:p>
            <a:r>
              <a:rPr lang="en-US" smtClean="0"/>
              <a:t>Fat and marbling in meats</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Invisible Fats</a:t>
            </a:r>
          </a:p>
        </p:txBody>
      </p:sp>
      <p:sp>
        <p:nvSpPr>
          <p:cNvPr id="8195" name="Content Placeholder 2"/>
          <p:cNvSpPr>
            <a:spLocks noGrp="1"/>
          </p:cNvSpPr>
          <p:nvPr>
            <p:ph idx="1"/>
          </p:nvPr>
        </p:nvSpPr>
        <p:spPr/>
        <p:txBody>
          <a:bodyPr/>
          <a:lstStyle/>
          <a:p>
            <a:pPr algn="ctr">
              <a:buFont typeface="Wingdings" pitchFamily="2" charset="2"/>
              <a:buNone/>
            </a:pPr>
            <a:r>
              <a:rPr lang="en-US" dirty="0" smtClean="0"/>
              <a:t>Fats inside foods that are not obvious or visible to the eye.</a:t>
            </a:r>
          </a:p>
          <a:p>
            <a:pPr algn="ctr">
              <a:buFont typeface="Wingdings" pitchFamily="2" charset="2"/>
              <a:buNone/>
            </a:pPr>
            <a:endParaRPr lang="en-US" dirty="0" smtClean="0"/>
          </a:p>
          <a:p>
            <a:r>
              <a:rPr lang="en-US" dirty="0" smtClean="0"/>
              <a:t>Avocados</a:t>
            </a:r>
          </a:p>
          <a:p>
            <a:r>
              <a:rPr lang="en-US" dirty="0" smtClean="0"/>
              <a:t>Olives</a:t>
            </a:r>
          </a:p>
          <a:p>
            <a:r>
              <a:rPr lang="en-US" dirty="0" smtClean="0"/>
              <a:t>Milk</a:t>
            </a:r>
          </a:p>
          <a:p>
            <a:endParaRPr lang="en-US" dirty="0" smtClean="0"/>
          </a:p>
          <a:p>
            <a:endParaRPr lang="en-US" dirty="0" smtClean="0"/>
          </a:p>
          <a:p>
            <a:endParaRPr lang="en-US" dirty="0" smtClean="0"/>
          </a:p>
          <a:p>
            <a:endParaRPr lang="en-US"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dirty="0" smtClean="0"/>
              <a:t>Fat </a:t>
            </a:r>
          </a:p>
        </p:txBody>
      </p:sp>
      <p:sp>
        <p:nvSpPr>
          <p:cNvPr id="483331" name="Rectangle 3"/>
          <p:cNvSpPr>
            <a:spLocks noGrp="1" noChangeArrowheads="1"/>
          </p:cNvSpPr>
          <p:nvPr>
            <p:ph idx="1"/>
          </p:nvPr>
        </p:nvSpPr>
        <p:spPr/>
        <p:txBody>
          <a:bodyPr/>
          <a:lstStyle/>
          <a:p>
            <a:pPr eaLnBrk="1" hangingPunct="1"/>
            <a:r>
              <a:rPr lang="en-US" dirty="0" smtClean="0"/>
              <a:t>Fat is a necessary part of the diet, it is not a food group, but they do provide essential nutrients</a:t>
            </a:r>
          </a:p>
          <a:p>
            <a:pPr eaLnBrk="1" hangingPunct="1"/>
            <a:r>
              <a:rPr lang="en-US" dirty="0" smtClean="0"/>
              <a:t>Fat is one of the most concentrated sources of energy in our diets</a:t>
            </a:r>
          </a:p>
          <a:p>
            <a:pPr lvl="1" eaLnBrk="1" hangingPunct="1">
              <a:buFontTx/>
              <a:buNone/>
            </a:pPr>
            <a:endParaRPr lang="en-US" dirty="0" smtClean="0"/>
          </a:p>
          <a:p>
            <a:pPr lvl="1" eaLnBrk="1" hangingPunct="1">
              <a:buFontTx/>
              <a:buNone/>
            </a:pPr>
            <a:r>
              <a:rPr lang="en-US" dirty="0" smtClean="0"/>
              <a:t>				</a:t>
            </a:r>
            <a:r>
              <a:rPr lang="en-US" sz="2000" b="1" dirty="0" smtClean="0"/>
              <a:t>Other Energy Sources…</a:t>
            </a:r>
          </a:p>
          <a:p>
            <a:pPr lvl="1" eaLnBrk="1" hangingPunct="1">
              <a:buFontTx/>
              <a:buNone/>
            </a:pPr>
            <a:endParaRPr lang="en-US" sz="2000" b="1" dirty="0" smtClean="0"/>
          </a:p>
          <a:p>
            <a:pPr lvl="1" eaLnBrk="1" hangingPunct="1">
              <a:buFontTx/>
              <a:buNone/>
            </a:pPr>
            <a:endParaRPr lang="en-US" sz="2000" b="1" dirty="0" smtClean="0"/>
          </a:p>
          <a:p>
            <a:pPr eaLnBrk="1" hangingPunct="1">
              <a:buFont typeface="Wingdings" pitchFamily="2" charset="2"/>
              <a:buNone/>
            </a:pPr>
            <a:endParaRPr lang="en-US" dirty="0" smtClean="0"/>
          </a:p>
        </p:txBody>
      </p:sp>
      <p:pic>
        <p:nvPicPr>
          <p:cNvPr id="3076" name="Picture 4" descr="j0112874"/>
          <p:cNvPicPr>
            <a:picLocks noChangeAspect="1" noChangeArrowheads="1"/>
          </p:cNvPicPr>
          <p:nvPr/>
        </p:nvPicPr>
        <p:blipFill>
          <a:blip r:embed="rId3" cstate="print"/>
          <a:srcRect/>
          <a:stretch>
            <a:fillRect/>
          </a:stretch>
        </p:blipFill>
        <p:spPr bwMode="auto">
          <a:xfrm>
            <a:off x="914400" y="4572000"/>
            <a:ext cx="2590800" cy="1439863"/>
          </a:xfrm>
          <a:prstGeom prst="rect">
            <a:avLst/>
          </a:prstGeom>
          <a:noFill/>
          <a:ln w="9525">
            <a:noFill/>
            <a:miter lim="800000"/>
            <a:headEnd/>
            <a:tailEnd/>
          </a:ln>
        </p:spPr>
      </p:pic>
      <p:sp>
        <p:nvSpPr>
          <p:cNvPr id="483333" name="Text Box 5"/>
          <p:cNvSpPr txBox="1">
            <a:spLocks noChangeArrowheads="1"/>
          </p:cNvSpPr>
          <p:nvPr/>
        </p:nvSpPr>
        <p:spPr bwMode="auto">
          <a:xfrm>
            <a:off x="4267200" y="4343400"/>
            <a:ext cx="2209800" cy="1016000"/>
          </a:xfrm>
          <a:prstGeom prst="rect">
            <a:avLst/>
          </a:prstGeom>
          <a:noFill/>
          <a:ln w="9525">
            <a:noFill/>
            <a:miter lim="800000"/>
            <a:headEnd/>
            <a:tailEnd/>
          </a:ln>
        </p:spPr>
        <p:txBody>
          <a:bodyPr>
            <a:spAutoFit/>
          </a:bodyPr>
          <a:lstStyle/>
          <a:p>
            <a:pPr>
              <a:spcBef>
                <a:spcPct val="50000"/>
              </a:spcBef>
              <a:buFontTx/>
              <a:buChar char="•"/>
            </a:pPr>
            <a:r>
              <a:rPr lang="en-US" sz="2400" b="0" dirty="0"/>
              <a:t>Carbohydrate</a:t>
            </a:r>
          </a:p>
          <a:p>
            <a:pPr>
              <a:spcBef>
                <a:spcPct val="50000"/>
              </a:spcBef>
              <a:buFontTx/>
              <a:buChar char="•"/>
            </a:pPr>
            <a:r>
              <a:rPr lang="en-US" sz="2400" b="0" dirty="0"/>
              <a:t>Protein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8333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83331">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83331">
                                            <p:txEl>
                                              <p:pRg st="3" end="3"/>
                                            </p:txEl>
                                          </p:spTgt>
                                        </p:tgtEl>
                                        <p:attrNameLst>
                                          <p:attrName>style.visibility</p:attrName>
                                        </p:attrNameLst>
                                      </p:cBhvr>
                                      <p:to>
                                        <p:strVal val="visible"/>
                                      </p:to>
                                    </p:set>
                                  </p:childTnLst>
                                </p:cTn>
                              </p:par>
                              <p:par>
                                <p:cTn id="15" presetID="2" presetClass="entr" presetSubtype="4" fill="hold" grpId="0" nodeType="withEffect">
                                  <p:stCondLst>
                                    <p:cond delay="0"/>
                                  </p:stCondLst>
                                  <p:childTnLst>
                                    <p:set>
                                      <p:cBhvr>
                                        <p:cTn id="16" dur="1" fill="hold">
                                          <p:stCondLst>
                                            <p:cond delay="0"/>
                                          </p:stCondLst>
                                        </p:cTn>
                                        <p:tgtEl>
                                          <p:spTgt spid="483333">
                                            <p:txEl>
                                              <p:pRg st="0" end="0"/>
                                            </p:txEl>
                                          </p:spTgt>
                                        </p:tgtEl>
                                        <p:attrNameLst>
                                          <p:attrName>style.visibility</p:attrName>
                                        </p:attrNameLst>
                                      </p:cBhvr>
                                      <p:to>
                                        <p:strVal val="visible"/>
                                      </p:to>
                                    </p:set>
                                    <p:anim calcmode="lin" valueType="num">
                                      <p:cBhvr additive="base">
                                        <p:cTn id="17" dur="500" fill="hold"/>
                                        <p:tgtEl>
                                          <p:spTgt spid="48333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83333">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483333">
                                            <p:txEl>
                                              <p:pRg st="1" end="1"/>
                                            </p:txEl>
                                          </p:spTgt>
                                        </p:tgtEl>
                                        <p:attrNameLst>
                                          <p:attrName>style.visibility</p:attrName>
                                        </p:attrNameLst>
                                      </p:cBhvr>
                                      <p:to>
                                        <p:strVal val="visible"/>
                                      </p:to>
                                    </p:set>
                                    <p:anim calcmode="lin" valueType="num">
                                      <p:cBhvr additive="base">
                                        <p:cTn id="21" dur="500" fill="hold"/>
                                        <p:tgtEl>
                                          <p:spTgt spid="48333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8333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333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Fats are important because they provide essential nutrients</a:t>
            </a:r>
          </a:p>
          <a:p>
            <a:r>
              <a:rPr lang="en-US" dirty="0" smtClean="0"/>
              <a:t>You should choose lean meats and lower fat dairy products</a:t>
            </a:r>
          </a:p>
          <a:p>
            <a:r>
              <a:rPr lang="en-US" dirty="0" smtClean="0"/>
              <a:t>Choose liquid fats over solid fats</a:t>
            </a:r>
          </a:p>
          <a:p>
            <a:endParaRPr lang="en-US" dirty="0" smtClean="0"/>
          </a:p>
          <a:p>
            <a:r>
              <a:rPr lang="en-US" dirty="0" smtClean="0"/>
              <a:t>Fat provides 9 calories per gram</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447800" y="152400"/>
            <a:ext cx="6096000" cy="1295400"/>
          </a:xfrm>
        </p:spPr>
        <p:txBody>
          <a:bodyPr/>
          <a:lstStyle/>
          <a:p>
            <a:pPr eaLnBrk="1" hangingPunct="1"/>
            <a:r>
              <a:rPr lang="en-US" smtClean="0">
                <a:solidFill>
                  <a:srgbClr val="CC3399"/>
                </a:solidFill>
              </a:rPr>
              <a:t/>
            </a:r>
            <a:br>
              <a:rPr lang="en-US" smtClean="0">
                <a:solidFill>
                  <a:srgbClr val="CC3399"/>
                </a:solidFill>
              </a:rPr>
            </a:br>
            <a:r>
              <a:rPr lang="en-US" smtClean="0">
                <a:solidFill>
                  <a:srgbClr val="CC3399"/>
                </a:solidFill>
              </a:rPr>
              <a:t>Can you Find the fat in your food?</a:t>
            </a:r>
            <a:r>
              <a:rPr lang="en-US" smtClean="0"/>
              <a:t/>
            </a:r>
            <a:br>
              <a:rPr lang="en-US" smtClean="0"/>
            </a:br>
            <a:endParaRPr lang="en-US" smtClean="0"/>
          </a:p>
        </p:txBody>
      </p:sp>
      <p:sp>
        <p:nvSpPr>
          <p:cNvPr id="22531" name="Content Placeholder 2"/>
          <p:cNvSpPr>
            <a:spLocks noGrp="1"/>
          </p:cNvSpPr>
          <p:nvPr>
            <p:ph idx="1"/>
          </p:nvPr>
        </p:nvSpPr>
        <p:spPr>
          <a:xfrm>
            <a:off x="914400" y="2057400"/>
            <a:ext cx="7162800" cy="3810000"/>
          </a:xfrm>
        </p:spPr>
        <p:txBody>
          <a:bodyPr>
            <a:normAutofit fontScale="77500" lnSpcReduction="20000"/>
          </a:bodyPr>
          <a:lstStyle/>
          <a:p>
            <a:pPr eaLnBrk="1" hangingPunct="1">
              <a:buFont typeface="Wingdings" pitchFamily="2" charset="2"/>
              <a:buNone/>
            </a:pPr>
            <a:endParaRPr lang="en-US" dirty="0" smtClean="0"/>
          </a:p>
          <a:p>
            <a:pPr eaLnBrk="1" hangingPunct="1">
              <a:buFont typeface="Wingdings" pitchFamily="2" charset="2"/>
              <a:buNone/>
            </a:pPr>
            <a:r>
              <a:rPr lang="en-US" dirty="0" smtClean="0"/>
              <a:t>	Read the label!!!!!</a:t>
            </a:r>
          </a:p>
          <a:p>
            <a:pPr eaLnBrk="1" hangingPunct="1">
              <a:buFont typeface="Wingdings" pitchFamily="2" charset="2"/>
              <a:buNone/>
            </a:pPr>
            <a:r>
              <a:rPr lang="en-US" dirty="0" smtClean="0"/>
              <a:t>	Do the math and Make lower fat  food choices!!!!</a:t>
            </a:r>
          </a:p>
          <a:p>
            <a:pPr eaLnBrk="1" hangingPunct="1">
              <a:buFont typeface="Wingdings" pitchFamily="2" charset="2"/>
              <a:buNone/>
            </a:pPr>
            <a:endParaRPr lang="en-US" dirty="0" smtClean="0"/>
          </a:p>
          <a:p>
            <a:pPr algn="ctr" eaLnBrk="1" hangingPunct="1">
              <a:buFont typeface="Wingdings" pitchFamily="2" charset="2"/>
              <a:buNone/>
            </a:pPr>
            <a:r>
              <a:rPr lang="en-US" b="1" dirty="0" smtClean="0">
                <a:solidFill>
                  <a:srgbClr val="D60093"/>
                </a:solidFill>
              </a:rPr>
              <a:t>Fat grams X 9 ÷ Total calories X 100 = % of calories 						   from fat</a:t>
            </a:r>
          </a:p>
          <a:p>
            <a:pPr algn="ctr" eaLnBrk="1" hangingPunct="1">
              <a:buFont typeface="Wingdings" pitchFamily="2" charset="2"/>
              <a:buNone/>
            </a:pPr>
            <a:r>
              <a:rPr lang="en-US" b="1" dirty="0" smtClean="0"/>
              <a:t>Sonic Corn Dog</a:t>
            </a:r>
          </a:p>
          <a:p>
            <a:pPr algn="ctr" eaLnBrk="1" hangingPunct="1">
              <a:buFont typeface="Wingdings" pitchFamily="2" charset="2"/>
              <a:buNone/>
            </a:pPr>
            <a:r>
              <a:rPr lang="en-US" dirty="0" smtClean="0"/>
              <a:t>Calories:330</a:t>
            </a:r>
          </a:p>
          <a:p>
            <a:pPr algn="ctr" eaLnBrk="1" hangingPunct="1">
              <a:buFont typeface="Wingdings" pitchFamily="2" charset="2"/>
              <a:buNone/>
            </a:pPr>
            <a:r>
              <a:rPr lang="en-US" dirty="0" smtClean="0"/>
              <a:t>Fat: 20 grams</a:t>
            </a:r>
          </a:p>
          <a:p>
            <a:pPr algn="ctr" eaLnBrk="1" hangingPunct="1">
              <a:buFont typeface="Wingdings" pitchFamily="2" charset="2"/>
              <a:buNone/>
            </a:pPr>
            <a:r>
              <a:rPr lang="en-US" dirty="0" smtClean="0"/>
              <a:t>	</a:t>
            </a:r>
          </a:p>
          <a:p>
            <a:pPr algn="ctr" eaLnBrk="1" hangingPunct="1">
              <a:buFont typeface="Wingdings" pitchFamily="2" charset="2"/>
              <a:buNone/>
            </a:pPr>
            <a:r>
              <a:rPr lang="en-US" dirty="0" smtClean="0"/>
              <a:t>% calories from fat:  54%</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Which contains more calories?</a:t>
            </a:r>
          </a:p>
        </p:txBody>
      </p:sp>
      <p:sp>
        <p:nvSpPr>
          <p:cNvPr id="485379" name="Rectangle 3"/>
          <p:cNvSpPr>
            <a:spLocks noGrp="1" noChangeArrowheads="1"/>
          </p:cNvSpPr>
          <p:nvPr>
            <p:ph sz="half" idx="1"/>
          </p:nvPr>
        </p:nvSpPr>
        <p:spPr>
          <a:xfrm>
            <a:off x="1524000" y="1981200"/>
            <a:ext cx="2990850" cy="2438400"/>
          </a:xfrm>
        </p:spPr>
        <p:txBody>
          <a:bodyPr/>
          <a:lstStyle/>
          <a:p>
            <a:pPr eaLnBrk="1" hangingPunct="1">
              <a:buFont typeface="Wingdings" pitchFamily="2" charset="2"/>
              <a:buNone/>
            </a:pPr>
            <a:r>
              <a:rPr lang="en-US" sz="1800" dirty="0" smtClean="0"/>
              <a:t>A teaspoon of sugar, or…</a:t>
            </a:r>
          </a:p>
          <a:p>
            <a:pPr algn="ctr" eaLnBrk="1" hangingPunct="1">
              <a:buFont typeface="Wingdings" pitchFamily="2" charset="2"/>
              <a:buNone/>
            </a:pPr>
            <a:endParaRPr lang="en-US" sz="1800" dirty="0" smtClean="0"/>
          </a:p>
          <a:p>
            <a:pPr algn="ctr" eaLnBrk="1" hangingPunct="1">
              <a:buFont typeface="Wingdings" pitchFamily="2" charset="2"/>
              <a:buNone/>
            </a:pPr>
            <a:r>
              <a:rPr lang="en-US" sz="1800" dirty="0" smtClean="0"/>
              <a:t>16 calories</a:t>
            </a:r>
          </a:p>
        </p:txBody>
      </p:sp>
      <p:sp>
        <p:nvSpPr>
          <p:cNvPr id="485380" name="Rectangle 4"/>
          <p:cNvSpPr>
            <a:spLocks noGrp="1" noChangeArrowheads="1"/>
          </p:cNvSpPr>
          <p:nvPr>
            <p:ph sz="half" idx="2"/>
          </p:nvPr>
        </p:nvSpPr>
        <p:spPr>
          <a:xfrm>
            <a:off x="4629150" y="1981200"/>
            <a:ext cx="2990850" cy="2438400"/>
          </a:xfrm>
        </p:spPr>
        <p:txBody>
          <a:bodyPr/>
          <a:lstStyle/>
          <a:p>
            <a:pPr eaLnBrk="1" hangingPunct="1">
              <a:buFont typeface="Wingdings" pitchFamily="2" charset="2"/>
              <a:buNone/>
            </a:pPr>
            <a:r>
              <a:rPr lang="en-US" sz="1800" smtClean="0"/>
              <a:t>A teaspoon of butter</a:t>
            </a:r>
          </a:p>
          <a:p>
            <a:pPr eaLnBrk="1" hangingPunct="1">
              <a:buFont typeface="Wingdings" pitchFamily="2" charset="2"/>
              <a:buNone/>
            </a:pPr>
            <a:endParaRPr lang="en-US" sz="1800" smtClean="0"/>
          </a:p>
          <a:p>
            <a:pPr algn="ctr" eaLnBrk="1" hangingPunct="1">
              <a:buFont typeface="Wingdings" pitchFamily="2" charset="2"/>
              <a:buNone/>
            </a:pPr>
            <a:r>
              <a:rPr lang="en-US" sz="1800" smtClean="0"/>
              <a:t>36 calories</a:t>
            </a:r>
          </a:p>
        </p:txBody>
      </p:sp>
      <p:pic>
        <p:nvPicPr>
          <p:cNvPr id="4101" name="Picture 5" descr="pe02798_"/>
          <p:cNvPicPr>
            <a:picLocks noChangeAspect="1" noChangeArrowheads="1"/>
          </p:cNvPicPr>
          <p:nvPr/>
        </p:nvPicPr>
        <p:blipFill>
          <a:blip r:embed="rId3" cstate="print"/>
          <a:srcRect/>
          <a:stretch>
            <a:fillRect/>
          </a:stretch>
        </p:blipFill>
        <p:spPr bwMode="auto">
          <a:xfrm rot="770684">
            <a:off x="2235200" y="3265488"/>
            <a:ext cx="1393825" cy="1073150"/>
          </a:xfrm>
          <a:prstGeom prst="rect">
            <a:avLst/>
          </a:prstGeom>
          <a:noFill/>
          <a:ln w="9525">
            <a:noFill/>
            <a:miter lim="800000"/>
            <a:headEnd/>
            <a:tailEnd/>
          </a:ln>
        </p:spPr>
      </p:pic>
      <p:grpSp>
        <p:nvGrpSpPr>
          <p:cNvPr id="2" name="Group 6"/>
          <p:cNvGrpSpPr>
            <a:grpSpLocks noChangeAspect="1"/>
          </p:cNvGrpSpPr>
          <p:nvPr/>
        </p:nvGrpSpPr>
        <p:grpSpPr bwMode="auto">
          <a:xfrm rot="810656" flipH="1">
            <a:off x="5700713" y="3111500"/>
            <a:ext cx="1354137" cy="1344613"/>
            <a:chOff x="3408" y="1968"/>
            <a:chExt cx="1626" cy="1535"/>
          </a:xfrm>
        </p:grpSpPr>
        <p:sp>
          <p:nvSpPr>
            <p:cNvPr id="4105" name="AutoShape 7"/>
            <p:cNvSpPr>
              <a:spLocks noChangeAspect="1" noChangeArrowheads="1" noTextEdit="1"/>
            </p:cNvSpPr>
            <p:nvPr/>
          </p:nvSpPr>
          <p:spPr bwMode="auto">
            <a:xfrm>
              <a:off x="3408" y="1968"/>
              <a:ext cx="1626" cy="1535"/>
            </a:xfrm>
            <a:prstGeom prst="rect">
              <a:avLst/>
            </a:prstGeom>
            <a:noFill/>
            <a:ln w="9525">
              <a:noFill/>
              <a:miter lim="800000"/>
              <a:headEnd/>
              <a:tailEnd/>
            </a:ln>
          </p:spPr>
          <p:txBody>
            <a:bodyPr/>
            <a:lstStyle/>
            <a:p>
              <a:endParaRPr lang="en-US"/>
            </a:p>
          </p:txBody>
        </p:sp>
        <p:sp>
          <p:nvSpPr>
            <p:cNvPr id="4106" name="Freeform 8"/>
            <p:cNvSpPr>
              <a:spLocks/>
            </p:cNvSpPr>
            <p:nvPr/>
          </p:nvSpPr>
          <p:spPr bwMode="auto">
            <a:xfrm>
              <a:off x="3596" y="2359"/>
              <a:ext cx="633" cy="719"/>
            </a:xfrm>
            <a:custGeom>
              <a:avLst/>
              <a:gdLst>
                <a:gd name="T0" fmla="*/ 2 w 1266"/>
                <a:gd name="T1" fmla="*/ 0 h 1437"/>
                <a:gd name="T2" fmla="*/ 2 w 1266"/>
                <a:gd name="T3" fmla="*/ 1 h 1437"/>
                <a:gd name="T4" fmla="*/ 2 w 1266"/>
                <a:gd name="T5" fmla="*/ 2 h 1437"/>
                <a:gd name="T6" fmla="*/ 1 w 1266"/>
                <a:gd name="T7" fmla="*/ 4 h 1437"/>
                <a:gd name="T8" fmla="*/ 1 w 1266"/>
                <a:gd name="T9" fmla="*/ 4 h 1437"/>
                <a:gd name="T10" fmla="*/ 0 w 1266"/>
                <a:gd name="T11" fmla="*/ 4 h 1437"/>
                <a:gd name="T12" fmla="*/ 1 w 1266"/>
                <a:gd name="T13" fmla="*/ 5 h 1437"/>
                <a:gd name="T14" fmla="*/ 2 w 1266"/>
                <a:gd name="T15" fmla="*/ 6 h 1437"/>
                <a:gd name="T16" fmla="*/ 3 w 1266"/>
                <a:gd name="T17" fmla="*/ 6 h 1437"/>
                <a:gd name="T18" fmla="*/ 5 w 1266"/>
                <a:gd name="T19" fmla="*/ 6 h 1437"/>
                <a:gd name="T20" fmla="*/ 5 w 1266"/>
                <a:gd name="T21" fmla="*/ 6 h 1437"/>
                <a:gd name="T22" fmla="*/ 5 w 1266"/>
                <a:gd name="T23" fmla="*/ 4 h 1437"/>
                <a:gd name="T24" fmla="*/ 5 w 1266"/>
                <a:gd name="T25" fmla="*/ 2 h 1437"/>
                <a:gd name="T26" fmla="*/ 5 w 1266"/>
                <a:gd name="T27" fmla="*/ 2 h 1437"/>
                <a:gd name="T28" fmla="*/ 5 w 1266"/>
                <a:gd name="T29" fmla="*/ 2 h 1437"/>
                <a:gd name="T30" fmla="*/ 3 w 1266"/>
                <a:gd name="T31" fmla="*/ 1 h 1437"/>
                <a:gd name="T32" fmla="*/ 2 w 1266"/>
                <a:gd name="T33" fmla="*/ 0 h 1437"/>
                <a:gd name="T34" fmla="*/ 2 w 1266"/>
                <a:gd name="T35" fmla="*/ 0 h 1437"/>
                <a:gd name="T36" fmla="*/ 2 w 1266"/>
                <a:gd name="T37" fmla="*/ 0 h 14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266"/>
                <a:gd name="T58" fmla="*/ 0 h 1437"/>
                <a:gd name="T59" fmla="*/ 1266 w 1266"/>
                <a:gd name="T60" fmla="*/ 1437 h 143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266" h="1437">
                  <a:moveTo>
                    <a:pt x="499" y="0"/>
                  </a:moveTo>
                  <a:lnTo>
                    <a:pt x="445" y="201"/>
                  </a:lnTo>
                  <a:lnTo>
                    <a:pt x="479" y="365"/>
                  </a:lnTo>
                  <a:lnTo>
                    <a:pt x="137" y="786"/>
                  </a:lnTo>
                  <a:lnTo>
                    <a:pt x="38" y="952"/>
                  </a:lnTo>
                  <a:lnTo>
                    <a:pt x="0" y="996"/>
                  </a:lnTo>
                  <a:lnTo>
                    <a:pt x="97" y="1112"/>
                  </a:lnTo>
                  <a:lnTo>
                    <a:pt x="335" y="1332"/>
                  </a:lnTo>
                  <a:lnTo>
                    <a:pt x="772" y="1437"/>
                  </a:lnTo>
                  <a:lnTo>
                    <a:pt x="1050" y="1391"/>
                  </a:lnTo>
                  <a:lnTo>
                    <a:pt x="1120" y="1296"/>
                  </a:lnTo>
                  <a:lnTo>
                    <a:pt x="1073" y="862"/>
                  </a:lnTo>
                  <a:lnTo>
                    <a:pt x="1190" y="481"/>
                  </a:lnTo>
                  <a:lnTo>
                    <a:pt x="1266" y="433"/>
                  </a:lnTo>
                  <a:lnTo>
                    <a:pt x="1190" y="306"/>
                  </a:lnTo>
                  <a:lnTo>
                    <a:pt x="610" y="30"/>
                  </a:lnTo>
                  <a:lnTo>
                    <a:pt x="499" y="0"/>
                  </a:lnTo>
                  <a:close/>
                </a:path>
              </a:pathLst>
            </a:custGeom>
            <a:solidFill>
              <a:srgbClr val="FFFF81"/>
            </a:solidFill>
            <a:ln w="9525">
              <a:noFill/>
              <a:round/>
              <a:headEnd/>
              <a:tailEnd/>
            </a:ln>
          </p:spPr>
          <p:txBody>
            <a:bodyPr/>
            <a:lstStyle/>
            <a:p>
              <a:endParaRPr lang="en-US"/>
            </a:p>
          </p:txBody>
        </p:sp>
        <p:sp>
          <p:nvSpPr>
            <p:cNvPr id="4107" name="Freeform 9"/>
            <p:cNvSpPr>
              <a:spLocks/>
            </p:cNvSpPr>
            <p:nvPr/>
          </p:nvSpPr>
          <p:spPr bwMode="auto">
            <a:xfrm>
              <a:off x="3415" y="2349"/>
              <a:ext cx="1603" cy="1110"/>
            </a:xfrm>
            <a:custGeom>
              <a:avLst/>
              <a:gdLst>
                <a:gd name="T0" fmla="*/ 0 w 3208"/>
                <a:gd name="T1" fmla="*/ 1 h 2219"/>
                <a:gd name="T2" fmla="*/ 1 w 3208"/>
                <a:gd name="T3" fmla="*/ 2 h 2219"/>
                <a:gd name="T4" fmla="*/ 3 w 3208"/>
                <a:gd name="T5" fmla="*/ 3 h 2219"/>
                <a:gd name="T6" fmla="*/ 5 w 3208"/>
                <a:gd name="T7" fmla="*/ 4 h 2219"/>
                <a:gd name="T8" fmla="*/ 6 w 3208"/>
                <a:gd name="T9" fmla="*/ 5 h 2219"/>
                <a:gd name="T10" fmla="*/ 7 w 3208"/>
                <a:gd name="T11" fmla="*/ 5 h 2219"/>
                <a:gd name="T12" fmla="*/ 8 w 3208"/>
                <a:gd name="T13" fmla="*/ 5 h 2219"/>
                <a:gd name="T14" fmla="*/ 9 w 3208"/>
                <a:gd name="T15" fmla="*/ 5 h 2219"/>
                <a:gd name="T16" fmla="*/ 9 w 3208"/>
                <a:gd name="T17" fmla="*/ 5 h 2219"/>
                <a:gd name="T18" fmla="*/ 11 w 3208"/>
                <a:gd name="T19" fmla="*/ 6 h 2219"/>
                <a:gd name="T20" fmla="*/ 11 w 3208"/>
                <a:gd name="T21" fmla="*/ 6 h 2219"/>
                <a:gd name="T22" fmla="*/ 12 w 3208"/>
                <a:gd name="T23" fmla="*/ 7 h 2219"/>
                <a:gd name="T24" fmla="*/ 12 w 3208"/>
                <a:gd name="T25" fmla="*/ 7 h 2219"/>
                <a:gd name="T26" fmla="*/ 12 w 3208"/>
                <a:gd name="T27" fmla="*/ 8 h 2219"/>
                <a:gd name="T28" fmla="*/ 12 w 3208"/>
                <a:gd name="T29" fmla="*/ 8 h 2219"/>
                <a:gd name="T30" fmla="*/ 12 w 3208"/>
                <a:gd name="T31" fmla="*/ 8 h 2219"/>
                <a:gd name="T32" fmla="*/ 12 w 3208"/>
                <a:gd name="T33" fmla="*/ 9 h 2219"/>
                <a:gd name="T34" fmla="*/ 11 w 3208"/>
                <a:gd name="T35" fmla="*/ 9 h 2219"/>
                <a:gd name="T36" fmla="*/ 10 w 3208"/>
                <a:gd name="T37" fmla="*/ 9 h 2219"/>
                <a:gd name="T38" fmla="*/ 8 w 3208"/>
                <a:gd name="T39" fmla="*/ 8 h 2219"/>
                <a:gd name="T40" fmla="*/ 6 w 3208"/>
                <a:gd name="T41" fmla="*/ 7 h 2219"/>
                <a:gd name="T42" fmla="*/ 6 w 3208"/>
                <a:gd name="T43" fmla="*/ 7 h 2219"/>
                <a:gd name="T44" fmla="*/ 6 w 3208"/>
                <a:gd name="T45" fmla="*/ 6 h 2219"/>
                <a:gd name="T46" fmla="*/ 6 w 3208"/>
                <a:gd name="T47" fmla="*/ 5 h 2219"/>
                <a:gd name="T48" fmla="*/ 1 w 3208"/>
                <a:gd name="T49" fmla="*/ 2 h 2219"/>
                <a:gd name="T50" fmla="*/ 0 w 3208"/>
                <a:gd name="T51" fmla="*/ 1 h 2219"/>
                <a:gd name="T52" fmla="*/ 0 w 3208"/>
                <a:gd name="T53" fmla="*/ 1 h 2219"/>
                <a:gd name="T54" fmla="*/ 0 w 3208"/>
                <a:gd name="T55" fmla="*/ 1 h 2219"/>
                <a:gd name="T56" fmla="*/ 0 w 3208"/>
                <a:gd name="T57" fmla="*/ 0 h 2219"/>
                <a:gd name="T58" fmla="*/ 0 w 3208"/>
                <a:gd name="T59" fmla="*/ 1 h 2219"/>
                <a:gd name="T60" fmla="*/ 0 w 3208"/>
                <a:gd name="T61" fmla="*/ 1 h 2219"/>
                <a:gd name="T62" fmla="*/ 0 w 3208"/>
                <a:gd name="T63" fmla="*/ 1 h 221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208"/>
                <a:gd name="T97" fmla="*/ 0 h 2219"/>
                <a:gd name="T98" fmla="*/ 3208 w 3208"/>
                <a:gd name="T99" fmla="*/ 2219 h 221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208" h="2219">
                  <a:moveTo>
                    <a:pt x="135" y="9"/>
                  </a:moveTo>
                  <a:lnTo>
                    <a:pt x="506" y="267"/>
                  </a:lnTo>
                  <a:lnTo>
                    <a:pt x="934" y="580"/>
                  </a:lnTo>
                  <a:lnTo>
                    <a:pt x="1534" y="973"/>
                  </a:lnTo>
                  <a:lnTo>
                    <a:pt x="1700" y="1085"/>
                  </a:lnTo>
                  <a:lnTo>
                    <a:pt x="1921" y="1182"/>
                  </a:lnTo>
                  <a:lnTo>
                    <a:pt x="2071" y="1223"/>
                  </a:lnTo>
                  <a:lnTo>
                    <a:pt x="2308" y="1231"/>
                  </a:lnTo>
                  <a:lnTo>
                    <a:pt x="2554" y="1263"/>
                  </a:lnTo>
                  <a:lnTo>
                    <a:pt x="2829" y="1359"/>
                  </a:lnTo>
                  <a:lnTo>
                    <a:pt x="2948" y="1448"/>
                  </a:lnTo>
                  <a:lnTo>
                    <a:pt x="3122" y="1641"/>
                  </a:lnTo>
                  <a:lnTo>
                    <a:pt x="3185" y="1746"/>
                  </a:lnTo>
                  <a:lnTo>
                    <a:pt x="3208" y="1817"/>
                  </a:lnTo>
                  <a:lnTo>
                    <a:pt x="3200" y="1953"/>
                  </a:lnTo>
                  <a:lnTo>
                    <a:pt x="3185" y="2026"/>
                  </a:lnTo>
                  <a:lnTo>
                    <a:pt x="3105" y="2148"/>
                  </a:lnTo>
                  <a:lnTo>
                    <a:pt x="2979" y="2219"/>
                  </a:lnTo>
                  <a:lnTo>
                    <a:pt x="2562" y="2219"/>
                  </a:lnTo>
                  <a:lnTo>
                    <a:pt x="2063" y="2010"/>
                  </a:lnTo>
                  <a:lnTo>
                    <a:pt x="1778" y="1730"/>
                  </a:lnTo>
                  <a:lnTo>
                    <a:pt x="1723" y="1553"/>
                  </a:lnTo>
                  <a:lnTo>
                    <a:pt x="1723" y="1343"/>
                  </a:lnTo>
                  <a:lnTo>
                    <a:pt x="1637" y="1255"/>
                  </a:lnTo>
                  <a:lnTo>
                    <a:pt x="363" y="371"/>
                  </a:lnTo>
                  <a:lnTo>
                    <a:pt x="17" y="105"/>
                  </a:lnTo>
                  <a:lnTo>
                    <a:pt x="0" y="66"/>
                  </a:lnTo>
                  <a:lnTo>
                    <a:pt x="25" y="9"/>
                  </a:lnTo>
                  <a:lnTo>
                    <a:pt x="88" y="0"/>
                  </a:lnTo>
                  <a:lnTo>
                    <a:pt x="135" y="9"/>
                  </a:lnTo>
                  <a:close/>
                </a:path>
              </a:pathLst>
            </a:custGeom>
            <a:solidFill>
              <a:srgbClr val="CE8D74"/>
            </a:solidFill>
            <a:ln w="9525">
              <a:noFill/>
              <a:round/>
              <a:headEnd/>
              <a:tailEnd/>
            </a:ln>
          </p:spPr>
          <p:txBody>
            <a:bodyPr/>
            <a:lstStyle/>
            <a:p>
              <a:endParaRPr lang="en-US"/>
            </a:p>
          </p:txBody>
        </p:sp>
        <p:sp>
          <p:nvSpPr>
            <p:cNvPr id="4108" name="Freeform 10"/>
            <p:cNvSpPr>
              <a:spLocks/>
            </p:cNvSpPr>
            <p:nvPr/>
          </p:nvSpPr>
          <p:spPr bwMode="auto">
            <a:xfrm>
              <a:off x="3434" y="2371"/>
              <a:ext cx="1530" cy="1042"/>
            </a:xfrm>
            <a:custGeom>
              <a:avLst/>
              <a:gdLst>
                <a:gd name="T0" fmla="*/ 1 w 3059"/>
                <a:gd name="T1" fmla="*/ 0 h 2083"/>
                <a:gd name="T2" fmla="*/ 6 w 3059"/>
                <a:gd name="T3" fmla="*/ 4 h 2083"/>
                <a:gd name="T4" fmla="*/ 7 w 3059"/>
                <a:gd name="T5" fmla="*/ 5 h 2083"/>
                <a:gd name="T6" fmla="*/ 8 w 3059"/>
                <a:gd name="T7" fmla="*/ 5 h 2083"/>
                <a:gd name="T8" fmla="*/ 9 w 3059"/>
                <a:gd name="T9" fmla="*/ 5 h 2083"/>
                <a:gd name="T10" fmla="*/ 10 w 3059"/>
                <a:gd name="T11" fmla="*/ 5 h 2083"/>
                <a:gd name="T12" fmla="*/ 11 w 3059"/>
                <a:gd name="T13" fmla="*/ 6 h 2083"/>
                <a:gd name="T14" fmla="*/ 12 w 3059"/>
                <a:gd name="T15" fmla="*/ 6 h 2083"/>
                <a:gd name="T16" fmla="*/ 12 w 3059"/>
                <a:gd name="T17" fmla="*/ 7 h 2083"/>
                <a:gd name="T18" fmla="*/ 12 w 3059"/>
                <a:gd name="T19" fmla="*/ 8 h 2083"/>
                <a:gd name="T20" fmla="*/ 12 w 3059"/>
                <a:gd name="T21" fmla="*/ 8 h 2083"/>
                <a:gd name="T22" fmla="*/ 12 w 3059"/>
                <a:gd name="T23" fmla="*/ 8 h 2083"/>
                <a:gd name="T24" fmla="*/ 12 w 3059"/>
                <a:gd name="T25" fmla="*/ 8 h 2083"/>
                <a:gd name="T26" fmla="*/ 11 w 3059"/>
                <a:gd name="T27" fmla="*/ 8 h 2083"/>
                <a:gd name="T28" fmla="*/ 10 w 3059"/>
                <a:gd name="T29" fmla="*/ 8 h 2083"/>
                <a:gd name="T30" fmla="*/ 10 w 3059"/>
                <a:gd name="T31" fmla="*/ 8 h 2083"/>
                <a:gd name="T32" fmla="*/ 9 w 3059"/>
                <a:gd name="T33" fmla="*/ 7 h 2083"/>
                <a:gd name="T34" fmla="*/ 9 w 3059"/>
                <a:gd name="T35" fmla="*/ 7 h 2083"/>
                <a:gd name="T36" fmla="*/ 9 w 3059"/>
                <a:gd name="T37" fmla="*/ 6 h 2083"/>
                <a:gd name="T38" fmla="*/ 9 w 3059"/>
                <a:gd name="T39" fmla="*/ 6 h 2083"/>
                <a:gd name="T40" fmla="*/ 9 w 3059"/>
                <a:gd name="T41" fmla="*/ 6 h 2083"/>
                <a:gd name="T42" fmla="*/ 10 w 3059"/>
                <a:gd name="T43" fmla="*/ 6 h 2083"/>
                <a:gd name="T44" fmla="*/ 9 w 3059"/>
                <a:gd name="T45" fmla="*/ 6 h 2083"/>
                <a:gd name="T46" fmla="*/ 8 w 3059"/>
                <a:gd name="T47" fmla="*/ 6 h 2083"/>
                <a:gd name="T48" fmla="*/ 8 w 3059"/>
                <a:gd name="T49" fmla="*/ 6 h 2083"/>
                <a:gd name="T50" fmla="*/ 8 w 3059"/>
                <a:gd name="T51" fmla="*/ 7 h 2083"/>
                <a:gd name="T52" fmla="*/ 8 w 3059"/>
                <a:gd name="T53" fmla="*/ 7 h 2083"/>
                <a:gd name="T54" fmla="*/ 9 w 3059"/>
                <a:gd name="T55" fmla="*/ 8 h 2083"/>
                <a:gd name="T56" fmla="*/ 10 w 3059"/>
                <a:gd name="T57" fmla="*/ 8 h 2083"/>
                <a:gd name="T58" fmla="*/ 10 w 3059"/>
                <a:gd name="T59" fmla="*/ 8 h 2083"/>
                <a:gd name="T60" fmla="*/ 11 w 3059"/>
                <a:gd name="T61" fmla="*/ 9 h 2083"/>
                <a:gd name="T62" fmla="*/ 10 w 3059"/>
                <a:gd name="T63" fmla="*/ 8 h 2083"/>
                <a:gd name="T64" fmla="*/ 9 w 3059"/>
                <a:gd name="T65" fmla="*/ 8 h 2083"/>
                <a:gd name="T66" fmla="*/ 8 w 3059"/>
                <a:gd name="T67" fmla="*/ 7 h 2083"/>
                <a:gd name="T68" fmla="*/ 7 w 3059"/>
                <a:gd name="T69" fmla="*/ 7 h 2083"/>
                <a:gd name="T70" fmla="*/ 7 w 3059"/>
                <a:gd name="T71" fmla="*/ 6 h 2083"/>
                <a:gd name="T72" fmla="*/ 7 w 3059"/>
                <a:gd name="T73" fmla="*/ 5 h 2083"/>
                <a:gd name="T74" fmla="*/ 7 w 3059"/>
                <a:gd name="T75" fmla="*/ 5 h 2083"/>
                <a:gd name="T76" fmla="*/ 0 w 3059"/>
                <a:gd name="T77" fmla="*/ 1 h 2083"/>
                <a:gd name="T78" fmla="*/ 1 w 3059"/>
                <a:gd name="T79" fmla="*/ 0 h 2083"/>
                <a:gd name="T80" fmla="*/ 1 w 3059"/>
                <a:gd name="T81" fmla="*/ 0 h 2083"/>
                <a:gd name="T82" fmla="*/ 1 w 3059"/>
                <a:gd name="T83" fmla="*/ 0 h 208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059"/>
                <a:gd name="T127" fmla="*/ 0 h 2083"/>
                <a:gd name="T128" fmla="*/ 3059 w 3059"/>
                <a:gd name="T129" fmla="*/ 2083 h 208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059" h="2083">
                  <a:moveTo>
                    <a:pt x="52" y="0"/>
                  </a:moveTo>
                  <a:lnTo>
                    <a:pt x="1482" y="984"/>
                  </a:lnTo>
                  <a:lnTo>
                    <a:pt x="1752" y="1149"/>
                  </a:lnTo>
                  <a:lnTo>
                    <a:pt x="1924" y="1206"/>
                  </a:lnTo>
                  <a:lnTo>
                    <a:pt x="2111" y="1216"/>
                  </a:lnTo>
                  <a:lnTo>
                    <a:pt x="2379" y="1238"/>
                  </a:lnTo>
                  <a:lnTo>
                    <a:pt x="2606" y="1305"/>
                  </a:lnTo>
                  <a:lnTo>
                    <a:pt x="2906" y="1491"/>
                  </a:lnTo>
                  <a:lnTo>
                    <a:pt x="3033" y="1667"/>
                  </a:lnTo>
                  <a:lnTo>
                    <a:pt x="3059" y="1804"/>
                  </a:lnTo>
                  <a:lnTo>
                    <a:pt x="3038" y="1909"/>
                  </a:lnTo>
                  <a:lnTo>
                    <a:pt x="2991" y="1957"/>
                  </a:lnTo>
                  <a:lnTo>
                    <a:pt x="2902" y="1993"/>
                  </a:lnTo>
                  <a:lnTo>
                    <a:pt x="2712" y="2031"/>
                  </a:lnTo>
                  <a:lnTo>
                    <a:pt x="2558" y="1967"/>
                  </a:lnTo>
                  <a:lnTo>
                    <a:pt x="2326" y="1845"/>
                  </a:lnTo>
                  <a:lnTo>
                    <a:pt x="2189" y="1723"/>
                  </a:lnTo>
                  <a:lnTo>
                    <a:pt x="2105" y="1597"/>
                  </a:lnTo>
                  <a:lnTo>
                    <a:pt x="2094" y="1464"/>
                  </a:lnTo>
                  <a:lnTo>
                    <a:pt x="2142" y="1386"/>
                  </a:lnTo>
                  <a:lnTo>
                    <a:pt x="2241" y="1343"/>
                  </a:lnTo>
                  <a:lnTo>
                    <a:pt x="2321" y="1316"/>
                  </a:lnTo>
                  <a:lnTo>
                    <a:pt x="2073" y="1311"/>
                  </a:lnTo>
                  <a:lnTo>
                    <a:pt x="1904" y="1397"/>
                  </a:lnTo>
                  <a:lnTo>
                    <a:pt x="1873" y="1481"/>
                  </a:lnTo>
                  <a:lnTo>
                    <a:pt x="1873" y="1580"/>
                  </a:lnTo>
                  <a:lnTo>
                    <a:pt x="1962" y="1703"/>
                  </a:lnTo>
                  <a:lnTo>
                    <a:pt x="2131" y="1835"/>
                  </a:lnTo>
                  <a:lnTo>
                    <a:pt x="2326" y="1931"/>
                  </a:lnTo>
                  <a:lnTo>
                    <a:pt x="2500" y="2009"/>
                  </a:lnTo>
                  <a:lnTo>
                    <a:pt x="2680" y="2083"/>
                  </a:lnTo>
                  <a:lnTo>
                    <a:pt x="2415" y="2025"/>
                  </a:lnTo>
                  <a:lnTo>
                    <a:pt x="2147" y="1942"/>
                  </a:lnTo>
                  <a:lnTo>
                    <a:pt x="1899" y="1750"/>
                  </a:lnTo>
                  <a:lnTo>
                    <a:pt x="1772" y="1560"/>
                  </a:lnTo>
                  <a:lnTo>
                    <a:pt x="1730" y="1375"/>
                  </a:lnTo>
                  <a:lnTo>
                    <a:pt x="1730" y="1238"/>
                  </a:lnTo>
                  <a:lnTo>
                    <a:pt x="1630" y="1138"/>
                  </a:lnTo>
                  <a:lnTo>
                    <a:pt x="0" y="22"/>
                  </a:lnTo>
                  <a:lnTo>
                    <a:pt x="52" y="0"/>
                  </a:lnTo>
                  <a:close/>
                </a:path>
              </a:pathLst>
            </a:custGeom>
            <a:solidFill>
              <a:srgbClr val="F4B39A"/>
            </a:solidFill>
            <a:ln w="9525">
              <a:noFill/>
              <a:round/>
              <a:headEnd/>
              <a:tailEnd/>
            </a:ln>
          </p:spPr>
          <p:txBody>
            <a:bodyPr/>
            <a:lstStyle/>
            <a:p>
              <a:endParaRPr lang="en-US"/>
            </a:p>
          </p:txBody>
        </p:sp>
        <p:sp>
          <p:nvSpPr>
            <p:cNvPr id="4109" name="Freeform 11"/>
            <p:cNvSpPr>
              <a:spLocks/>
            </p:cNvSpPr>
            <p:nvPr/>
          </p:nvSpPr>
          <p:spPr bwMode="auto">
            <a:xfrm>
              <a:off x="3408" y="2340"/>
              <a:ext cx="368" cy="281"/>
            </a:xfrm>
            <a:custGeom>
              <a:avLst/>
              <a:gdLst>
                <a:gd name="T0" fmla="*/ 3 w 736"/>
                <a:gd name="T1" fmla="*/ 2 h 562"/>
                <a:gd name="T2" fmla="*/ 2 w 736"/>
                <a:gd name="T3" fmla="*/ 1 h 562"/>
                <a:gd name="T4" fmla="*/ 1 w 736"/>
                <a:gd name="T5" fmla="*/ 1 h 562"/>
                <a:gd name="T6" fmla="*/ 1 w 736"/>
                <a:gd name="T7" fmla="*/ 1 h 562"/>
                <a:gd name="T8" fmla="*/ 1 w 736"/>
                <a:gd name="T9" fmla="*/ 1 h 562"/>
                <a:gd name="T10" fmla="*/ 1 w 736"/>
                <a:gd name="T11" fmla="*/ 1 h 562"/>
                <a:gd name="T12" fmla="*/ 1 w 736"/>
                <a:gd name="T13" fmla="*/ 1 h 562"/>
                <a:gd name="T14" fmla="*/ 1 w 736"/>
                <a:gd name="T15" fmla="*/ 1 h 562"/>
                <a:gd name="T16" fmla="*/ 1 w 736"/>
                <a:gd name="T17" fmla="*/ 1 h 562"/>
                <a:gd name="T18" fmla="*/ 1 w 736"/>
                <a:gd name="T19" fmla="*/ 1 h 562"/>
                <a:gd name="T20" fmla="*/ 1 w 736"/>
                <a:gd name="T21" fmla="*/ 1 h 562"/>
                <a:gd name="T22" fmla="*/ 3 w 736"/>
                <a:gd name="T23" fmla="*/ 2 h 562"/>
                <a:gd name="T24" fmla="*/ 3 w 736"/>
                <a:gd name="T25" fmla="*/ 2 h 562"/>
                <a:gd name="T26" fmla="*/ 1 w 736"/>
                <a:gd name="T27" fmla="*/ 1 h 562"/>
                <a:gd name="T28" fmla="*/ 1 w 736"/>
                <a:gd name="T29" fmla="*/ 0 h 562"/>
                <a:gd name="T30" fmla="*/ 1 w 736"/>
                <a:gd name="T31" fmla="*/ 0 h 562"/>
                <a:gd name="T32" fmla="*/ 1 w 736"/>
                <a:gd name="T33" fmla="*/ 1 h 562"/>
                <a:gd name="T34" fmla="*/ 1 w 736"/>
                <a:gd name="T35" fmla="*/ 1 h 562"/>
                <a:gd name="T36" fmla="*/ 0 w 736"/>
                <a:gd name="T37" fmla="*/ 1 h 562"/>
                <a:gd name="T38" fmla="*/ 1 w 736"/>
                <a:gd name="T39" fmla="*/ 1 h 562"/>
                <a:gd name="T40" fmla="*/ 1 w 736"/>
                <a:gd name="T41" fmla="*/ 1 h 562"/>
                <a:gd name="T42" fmla="*/ 3 w 736"/>
                <a:gd name="T43" fmla="*/ 3 h 562"/>
                <a:gd name="T44" fmla="*/ 3 w 736"/>
                <a:gd name="T45" fmla="*/ 2 h 562"/>
                <a:gd name="T46" fmla="*/ 3 w 736"/>
                <a:gd name="T47" fmla="*/ 2 h 562"/>
                <a:gd name="T48" fmla="*/ 3 w 736"/>
                <a:gd name="T49" fmla="*/ 2 h 56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36"/>
                <a:gd name="T76" fmla="*/ 0 h 562"/>
                <a:gd name="T77" fmla="*/ 736 w 736"/>
                <a:gd name="T78" fmla="*/ 562 h 56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36" h="562">
                  <a:moveTo>
                    <a:pt x="593" y="499"/>
                  </a:moveTo>
                  <a:lnTo>
                    <a:pt x="309" y="316"/>
                  </a:lnTo>
                  <a:lnTo>
                    <a:pt x="194" y="235"/>
                  </a:lnTo>
                  <a:lnTo>
                    <a:pt x="80" y="146"/>
                  </a:lnTo>
                  <a:lnTo>
                    <a:pt x="28" y="96"/>
                  </a:lnTo>
                  <a:lnTo>
                    <a:pt x="27" y="76"/>
                  </a:lnTo>
                  <a:lnTo>
                    <a:pt x="36" y="58"/>
                  </a:lnTo>
                  <a:lnTo>
                    <a:pt x="57" y="45"/>
                  </a:lnTo>
                  <a:lnTo>
                    <a:pt x="80" y="30"/>
                  </a:lnTo>
                  <a:lnTo>
                    <a:pt x="120" y="34"/>
                  </a:lnTo>
                  <a:lnTo>
                    <a:pt x="163" y="58"/>
                  </a:lnTo>
                  <a:lnTo>
                    <a:pt x="728" y="465"/>
                  </a:lnTo>
                  <a:lnTo>
                    <a:pt x="736" y="426"/>
                  </a:lnTo>
                  <a:lnTo>
                    <a:pt x="190" y="31"/>
                  </a:lnTo>
                  <a:lnTo>
                    <a:pt x="131" y="0"/>
                  </a:lnTo>
                  <a:lnTo>
                    <a:pt x="67" y="0"/>
                  </a:lnTo>
                  <a:lnTo>
                    <a:pt x="28" y="16"/>
                  </a:lnTo>
                  <a:lnTo>
                    <a:pt x="7" y="47"/>
                  </a:lnTo>
                  <a:lnTo>
                    <a:pt x="0" y="88"/>
                  </a:lnTo>
                  <a:lnTo>
                    <a:pt x="11" y="122"/>
                  </a:lnTo>
                  <a:lnTo>
                    <a:pt x="59" y="163"/>
                  </a:lnTo>
                  <a:lnTo>
                    <a:pt x="589" y="562"/>
                  </a:lnTo>
                  <a:lnTo>
                    <a:pt x="593" y="499"/>
                  </a:lnTo>
                  <a:close/>
                </a:path>
              </a:pathLst>
            </a:custGeom>
            <a:solidFill>
              <a:srgbClr val="000000"/>
            </a:solidFill>
            <a:ln w="9525">
              <a:noFill/>
              <a:round/>
              <a:headEnd/>
              <a:tailEnd/>
            </a:ln>
          </p:spPr>
          <p:txBody>
            <a:bodyPr/>
            <a:lstStyle/>
            <a:p>
              <a:endParaRPr lang="en-US"/>
            </a:p>
          </p:txBody>
        </p:sp>
        <p:sp>
          <p:nvSpPr>
            <p:cNvPr id="4110" name="Freeform 12"/>
            <p:cNvSpPr>
              <a:spLocks/>
            </p:cNvSpPr>
            <p:nvPr/>
          </p:nvSpPr>
          <p:spPr bwMode="auto">
            <a:xfrm>
              <a:off x="3984" y="2768"/>
              <a:ext cx="103" cy="103"/>
            </a:xfrm>
            <a:custGeom>
              <a:avLst/>
              <a:gdLst>
                <a:gd name="T0" fmla="*/ 0 w 206"/>
                <a:gd name="T1" fmla="*/ 0 h 207"/>
                <a:gd name="T2" fmla="*/ 1 w 206"/>
                <a:gd name="T3" fmla="*/ 0 h 207"/>
                <a:gd name="T4" fmla="*/ 1 w 206"/>
                <a:gd name="T5" fmla="*/ 0 h 207"/>
                <a:gd name="T6" fmla="*/ 1 w 206"/>
                <a:gd name="T7" fmla="*/ 0 h 207"/>
                <a:gd name="T8" fmla="*/ 1 w 206"/>
                <a:gd name="T9" fmla="*/ 0 h 207"/>
                <a:gd name="T10" fmla="*/ 1 w 206"/>
                <a:gd name="T11" fmla="*/ 0 h 207"/>
                <a:gd name="T12" fmla="*/ 1 w 206"/>
                <a:gd name="T13" fmla="*/ 0 h 207"/>
                <a:gd name="T14" fmla="*/ 1 w 206"/>
                <a:gd name="T15" fmla="*/ 0 h 207"/>
                <a:gd name="T16" fmla="*/ 1 w 206"/>
                <a:gd name="T17" fmla="*/ 0 h 207"/>
                <a:gd name="T18" fmla="*/ 1 w 206"/>
                <a:gd name="T19" fmla="*/ 0 h 207"/>
                <a:gd name="T20" fmla="*/ 0 w 206"/>
                <a:gd name="T21" fmla="*/ 0 h 207"/>
                <a:gd name="T22" fmla="*/ 0 w 206"/>
                <a:gd name="T23" fmla="*/ 0 h 207"/>
                <a:gd name="T24" fmla="*/ 0 w 206"/>
                <a:gd name="T25" fmla="*/ 0 h 207"/>
                <a:gd name="T26" fmla="*/ 0 w 206"/>
                <a:gd name="T27" fmla="*/ 0 h 20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06"/>
                <a:gd name="T43" fmla="*/ 0 h 207"/>
                <a:gd name="T44" fmla="*/ 206 w 206"/>
                <a:gd name="T45" fmla="*/ 207 h 20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06" h="207">
                  <a:moveTo>
                    <a:pt x="0" y="38"/>
                  </a:moveTo>
                  <a:lnTo>
                    <a:pt x="71" y="0"/>
                  </a:lnTo>
                  <a:lnTo>
                    <a:pt x="96" y="38"/>
                  </a:lnTo>
                  <a:lnTo>
                    <a:pt x="128" y="35"/>
                  </a:lnTo>
                  <a:lnTo>
                    <a:pt x="148" y="68"/>
                  </a:lnTo>
                  <a:lnTo>
                    <a:pt x="186" y="60"/>
                  </a:lnTo>
                  <a:lnTo>
                    <a:pt x="201" y="80"/>
                  </a:lnTo>
                  <a:lnTo>
                    <a:pt x="206" y="207"/>
                  </a:lnTo>
                  <a:lnTo>
                    <a:pt x="96" y="182"/>
                  </a:lnTo>
                  <a:lnTo>
                    <a:pt x="1" y="87"/>
                  </a:lnTo>
                  <a:lnTo>
                    <a:pt x="0" y="38"/>
                  </a:lnTo>
                  <a:close/>
                </a:path>
              </a:pathLst>
            </a:custGeom>
            <a:solidFill>
              <a:srgbClr val="FFCCCC"/>
            </a:solidFill>
            <a:ln w="9525">
              <a:noFill/>
              <a:round/>
              <a:headEnd/>
              <a:tailEnd/>
            </a:ln>
          </p:spPr>
          <p:txBody>
            <a:bodyPr/>
            <a:lstStyle/>
            <a:p>
              <a:endParaRPr lang="en-US"/>
            </a:p>
          </p:txBody>
        </p:sp>
        <p:sp>
          <p:nvSpPr>
            <p:cNvPr id="4111" name="Freeform 13"/>
            <p:cNvSpPr>
              <a:spLocks/>
            </p:cNvSpPr>
            <p:nvPr/>
          </p:nvSpPr>
          <p:spPr bwMode="auto">
            <a:xfrm>
              <a:off x="4048" y="2715"/>
              <a:ext cx="97" cy="96"/>
            </a:xfrm>
            <a:custGeom>
              <a:avLst/>
              <a:gdLst>
                <a:gd name="T0" fmla="*/ 1 w 194"/>
                <a:gd name="T1" fmla="*/ 1 h 191"/>
                <a:gd name="T2" fmla="*/ 1 w 194"/>
                <a:gd name="T3" fmla="*/ 0 h 191"/>
                <a:gd name="T4" fmla="*/ 1 w 194"/>
                <a:gd name="T5" fmla="*/ 1 h 191"/>
                <a:gd name="T6" fmla="*/ 1 w 194"/>
                <a:gd name="T7" fmla="*/ 1 h 191"/>
                <a:gd name="T8" fmla="*/ 0 w 194"/>
                <a:gd name="T9" fmla="*/ 1 h 191"/>
                <a:gd name="T10" fmla="*/ 1 w 194"/>
                <a:gd name="T11" fmla="*/ 1 h 191"/>
                <a:gd name="T12" fmla="*/ 1 w 194"/>
                <a:gd name="T13" fmla="*/ 1 h 191"/>
                <a:gd name="T14" fmla="*/ 1 w 194"/>
                <a:gd name="T15" fmla="*/ 1 h 191"/>
                <a:gd name="T16" fmla="*/ 1 w 194"/>
                <a:gd name="T17" fmla="*/ 1 h 191"/>
                <a:gd name="T18" fmla="*/ 1 w 194"/>
                <a:gd name="T19" fmla="*/ 1 h 19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4"/>
                <a:gd name="T31" fmla="*/ 0 h 191"/>
                <a:gd name="T32" fmla="*/ 194 w 194"/>
                <a:gd name="T33" fmla="*/ 191 h 19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4" h="191">
                  <a:moveTo>
                    <a:pt x="5" y="28"/>
                  </a:moveTo>
                  <a:lnTo>
                    <a:pt x="136" y="0"/>
                  </a:lnTo>
                  <a:lnTo>
                    <a:pt x="194" y="58"/>
                  </a:lnTo>
                  <a:lnTo>
                    <a:pt x="182" y="191"/>
                  </a:lnTo>
                  <a:lnTo>
                    <a:pt x="0" y="75"/>
                  </a:lnTo>
                  <a:lnTo>
                    <a:pt x="3" y="48"/>
                  </a:lnTo>
                  <a:lnTo>
                    <a:pt x="5" y="28"/>
                  </a:lnTo>
                  <a:close/>
                </a:path>
              </a:pathLst>
            </a:custGeom>
            <a:solidFill>
              <a:srgbClr val="FFCCCC"/>
            </a:solidFill>
            <a:ln w="9525">
              <a:noFill/>
              <a:round/>
              <a:headEnd/>
              <a:tailEnd/>
            </a:ln>
          </p:spPr>
          <p:txBody>
            <a:bodyPr/>
            <a:lstStyle/>
            <a:p>
              <a:endParaRPr lang="en-US"/>
            </a:p>
          </p:txBody>
        </p:sp>
        <p:sp>
          <p:nvSpPr>
            <p:cNvPr id="4112" name="Freeform 14"/>
            <p:cNvSpPr>
              <a:spLocks/>
            </p:cNvSpPr>
            <p:nvPr/>
          </p:nvSpPr>
          <p:spPr bwMode="auto">
            <a:xfrm>
              <a:off x="3617" y="2484"/>
              <a:ext cx="163" cy="139"/>
            </a:xfrm>
            <a:custGeom>
              <a:avLst/>
              <a:gdLst>
                <a:gd name="T0" fmla="*/ 1 w 325"/>
                <a:gd name="T1" fmla="*/ 0 h 280"/>
                <a:gd name="T2" fmla="*/ 1 w 325"/>
                <a:gd name="T3" fmla="*/ 0 h 280"/>
                <a:gd name="T4" fmla="*/ 0 w 325"/>
                <a:gd name="T5" fmla="*/ 0 h 280"/>
                <a:gd name="T6" fmla="*/ 1 w 325"/>
                <a:gd name="T7" fmla="*/ 0 h 280"/>
                <a:gd name="T8" fmla="*/ 1 w 325"/>
                <a:gd name="T9" fmla="*/ 0 h 280"/>
                <a:gd name="T10" fmla="*/ 1 w 325"/>
                <a:gd name="T11" fmla="*/ 0 h 280"/>
                <a:gd name="T12" fmla="*/ 1 w 325"/>
                <a:gd name="T13" fmla="*/ 1 h 280"/>
                <a:gd name="T14" fmla="*/ 1 w 325"/>
                <a:gd name="T15" fmla="*/ 1 h 280"/>
                <a:gd name="T16" fmla="*/ 1 w 325"/>
                <a:gd name="T17" fmla="*/ 0 h 280"/>
                <a:gd name="T18" fmla="*/ 1 w 325"/>
                <a:gd name="T19" fmla="*/ 0 h 280"/>
                <a:gd name="T20" fmla="*/ 2 w 325"/>
                <a:gd name="T21" fmla="*/ 0 h 280"/>
                <a:gd name="T22" fmla="*/ 2 w 325"/>
                <a:gd name="T23" fmla="*/ 0 h 280"/>
                <a:gd name="T24" fmla="*/ 2 w 325"/>
                <a:gd name="T25" fmla="*/ 0 h 280"/>
                <a:gd name="T26" fmla="*/ 1 w 325"/>
                <a:gd name="T27" fmla="*/ 0 h 280"/>
                <a:gd name="T28" fmla="*/ 1 w 325"/>
                <a:gd name="T29" fmla="*/ 0 h 280"/>
                <a:gd name="T30" fmla="*/ 1 w 325"/>
                <a:gd name="T31" fmla="*/ 0 h 280"/>
                <a:gd name="T32" fmla="*/ 1 w 325"/>
                <a:gd name="T33" fmla="*/ 0 h 280"/>
                <a:gd name="T34" fmla="*/ 1 w 325"/>
                <a:gd name="T35" fmla="*/ 0 h 28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25"/>
                <a:gd name="T55" fmla="*/ 0 h 280"/>
                <a:gd name="T56" fmla="*/ 325 w 325"/>
                <a:gd name="T57" fmla="*/ 280 h 28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25" h="280">
                  <a:moveTo>
                    <a:pt x="43" y="0"/>
                  </a:moveTo>
                  <a:lnTo>
                    <a:pt x="10" y="75"/>
                  </a:lnTo>
                  <a:lnTo>
                    <a:pt x="0" y="151"/>
                  </a:lnTo>
                  <a:lnTo>
                    <a:pt x="57" y="195"/>
                  </a:lnTo>
                  <a:lnTo>
                    <a:pt x="80" y="195"/>
                  </a:lnTo>
                  <a:lnTo>
                    <a:pt x="89" y="250"/>
                  </a:lnTo>
                  <a:lnTo>
                    <a:pt x="107" y="280"/>
                  </a:lnTo>
                  <a:lnTo>
                    <a:pt x="158" y="275"/>
                  </a:lnTo>
                  <a:lnTo>
                    <a:pt x="158" y="212"/>
                  </a:lnTo>
                  <a:lnTo>
                    <a:pt x="207" y="146"/>
                  </a:lnTo>
                  <a:lnTo>
                    <a:pt x="259" y="151"/>
                  </a:lnTo>
                  <a:lnTo>
                    <a:pt x="325" y="160"/>
                  </a:lnTo>
                  <a:lnTo>
                    <a:pt x="289" y="120"/>
                  </a:lnTo>
                  <a:lnTo>
                    <a:pt x="184" y="31"/>
                  </a:lnTo>
                  <a:lnTo>
                    <a:pt x="43" y="0"/>
                  </a:lnTo>
                  <a:close/>
                </a:path>
              </a:pathLst>
            </a:custGeom>
            <a:solidFill>
              <a:srgbClr val="FFCCCC"/>
            </a:solidFill>
            <a:ln w="9525">
              <a:noFill/>
              <a:round/>
              <a:headEnd/>
              <a:tailEnd/>
            </a:ln>
          </p:spPr>
          <p:txBody>
            <a:bodyPr/>
            <a:lstStyle/>
            <a:p>
              <a:endParaRPr lang="en-US"/>
            </a:p>
          </p:txBody>
        </p:sp>
        <p:sp>
          <p:nvSpPr>
            <p:cNvPr id="4113" name="Freeform 15"/>
            <p:cNvSpPr>
              <a:spLocks/>
            </p:cNvSpPr>
            <p:nvPr/>
          </p:nvSpPr>
          <p:spPr bwMode="auto">
            <a:xfrm>
              <a:off x="3907" y="2464"/>
              <a:ext cx="205" cy="153"/>
            </a:xfrm>
            <a:custGeom>
              <a:avLst/>
              <a:gdLst>
                <a:gd name="T0" fmla="*/ 0 w 410"/>
                <a:gd name="T1" fmla="*/ 1 h 306"/>
                <a:gd name="T2" fmla="*/ 1 w 410"/>
                <a:gd name="T3" fmla="*/ 1 h 306"/>
                <a:gd name="T4" fmla="*/ 1 w 410"/>
                <a:gd name="T5" fmla="*/ 1 h 306"/>
                <a:gd name="T6" fmla="*/ 1 w 410"/>
                <a:gd name="T7" fmla="*/ 2 h 306"/>
                <a:gd name="T8" fmla="*/ 2 w 410"/>
                <a:gd name="T9" fmla="*/ 1 h 306"/>
                <a:gd name="T10" fmla="*/ 2 w 410"/>
                <a:gd name="T11" fmla="*/ 1 h 306"/>
                <a:gd name="T12" fmla="*/ 1 w 410"/>
                <a:gd name="T13" fmla="*/ 0 h 306"/>
                <a:gd name="T14" fmla="*/ 0 w 410"/>
                <a:gd name="T15" fmla="*/ 1 h 306"/>
                <a:gd name="T16" fmla="*/ 0 w 410"/>
                <a:gd name="T17" fmla="*/ 1 h 306"/>
                <a:gd name="T18" fmla="*/ 0 w 410"/>
                <a:gd name="T19" fmla="*/ 1 h 306"/>
                <a:gd name="T20" fmla="*/ 0 w 410"/>
                <a:gd name="T21" fmla="*/ 1 h 30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10"/>
                <a:gd name="T34" fmla="*/ 0 h 306"/>
                <a:gd name="T35" fmla="*/ 410 w 410"/>
                <a:gd name="T36" fmla="*/ 306 h 30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10" h="306">
                  <a:moveTo>
                    <a:pt x="0" y="14"/>
                  </a:moveTo>
                  <a:lnTo>
                    <a:pt x="12" y="220"/>
                  </a:lnTo>
                  <a:lnTo>
                    <a:pt x="46" y="255"/>
                  </a:lnTo>
                  <a:lnTo>
                    <a:pt x="220" y="306"/>
                  </a:lnTo>
                  <a:lnTo>
                    <a:pt x="283" y="255"/>
                  </a:lnTo>
                  <a:lnTo>
                    <a:pt x="410" y="130"/>
                  </a:lnTo>
                  <a:lnTo>
                    <a:pt x="54" y="0"/>
                  </a:lnTo>
                  <a:lnTo>
                    <a:pt x="0" y="14"/>
                  </a:lnTo>
                  <a:close/>
                </a:path>
              </a:pathLst>
            </a:custGeom>
            <a:solidFill>
              <a:srgbClr val="FFF2CC"/>
            </a:solidFill>
            <a:ln w="9525">
              <a:noFill/>
              <a:round/>
              <a:headEnd/>
              <a:tailEnd/>
            </a:ln>
          </p:spPr>
          <p:txBody>
            <a:bodyPr/>
            <a:lstStyle/>
            <a:p>
              <a:endParaRPr lang="en-US"/>
            </a:p>
          </p:txBody>
        </p:sp>
        <p:sp>
          <p:nvSpPr>
            <p:cNvPr id="4114" name="Freeform 16"/>
            <p:cNvSpPr>
              <a:spLocks/>
            </p:cNvSpPr>
            <p:nvPr/>
          </p:nvSpPr>
          <p:spPr bwMode="auto">
            <a:xfrm>
              <a:off x="3643" y="2420"/>
              <a:ext cx="152" cy="115"/>
            </a:xfrm>
            <a:custGeom>
              <a:avLst/>
              <a:gdLst>
                <a:gd name="T0" fmla="*/ 0 w 305"/>
                <a:gd name="T1" fmla="*/ 0 h 231"/>
                <a:gd name="T2" fmla="*/ 0 w 305"/>
                <a:gd name="T3" fmla="*/ 0 h 231"/>
                <a:gd name="T4" fmla="*/ 0 w 305"/>
                <a:gd name="T5" fmla="*/ 0 h 231"/>
                <a:gd name="T6" fmla="*/ 0 w 305"/>
                <a:gd name="T7" fmla="*/ 0 h 231"/>
                <a:gd name="T8" fmla="*/ 0 w 305"/>
                <a:gd name="T9" fmla="*/ 0 h 231"/>
                <a:gd name="T10" fmla="*/ 0 w 305"/>
                <a:gd name="T11" fmla="*/ 0 h 231"/>
                <a:gd name="T12" fmla="*/ 1 w 305"/>
                <a:gd name="T13" fmla="*/ 0 h 231"/>
                <a:gd name="T14" fmla="*/ 0 w 305"/>
                <a:gd name="T15" fmla="*/ 0 h 231"/>
                <a:gd name="T16" fmla="*/ 0 w 305"/>
                <a:gd name="T17" fmla="*/ 0 h 231"/>
                <a:gd name="T18" fmla="*/ 0 w 305"/>
                <a:gd name="T19" fmla="*/ 0 h 231"/>
                <a:gd name="T20" fmla="*/ 0 w 305"/>
                <a:gd name="T21" fmla="*/ 0 h 231"/>
                <a:gd name="T22" fmla="*/ 0 w 305"/>
                <a:gd name="T23" fmla="*/ 0 h 23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05"/>
                <a:gd name="T37" fmla="*/ 0 h 231"/>
                <a:gd name="T38" fmla="*/ 305 w 305"/>
                <a:gd name="T39" fmla="*/ 231 h 23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05" h="231">
                  <a:moveTo>
                    <a:pt x="102" y="0"/>
                  </a:moveTo>
                  <a:lnTo>
                    <a:pt x="42" y="34"/>
                  </a:lnTo>
                  <a:lnTo>
                    <a:pt x="0" y="138"/>
                  </a:lnTo>
                  <a:lnTo>
                    <a:pt x="46" y="185"/>
                  </a:lnTo>
                  <a:lnTo>
                    <a:pt x="141" y="223"/>
                  </a:lnTo>
                  <a:lnTo>
                    <a:pt x="220" y="231"/>
                  </a:lnTo>
                  <a:lnTo>
                    <a:pt x="305" y="120"/>
                  </a:lnTo>
                  <a:lnTo>
                    <a:pt x="170" y="4"/>
                  </a:lnTo>
                  <a:lnTo>
                    <a:pt x="102" y="0"/>
                  </a:lnTo>
                  <a:close/>
                </a:path>
              </a:pathLst>
            </a:custGeom>
            <a:solidFill>
              <a:srgbClr val="FFF2CC"/>
            </a:solidFill>
            <a:ln w="9525">
              <a:noFill/>
              <a:round/>
              <a:headEnd/>
              <a:tailEnd/>
            </a:ln>
          </p:spPr>
          <p:txBody>
            <a:bodyPr/>
            <a:lstStyle/>
            <a:p>
              <a:endParaRPr lang="en-US"/>
            </a:p>
          </p:txBody>
        </p:sp>
        <p:sp>
          <p:nvSpPr>
            <p:cNvPr id="4115" name="Freeform 17"/>
            <p:cNvSpPr>
              <a:spLocks/>
            </p:cNvSpPr>
            <p:nvPr/>
          </p:nvSpPr>
          <p:spPr bwMode="auto">
            <a:xfrm>
              <a:off x="4038" y="1984"/>
              <a:ext cx="212" cy="201"/>
            </a:xfrm>
            <a:custGeom>
              <a:avLst/>
              <a:gdLst>
                <a:gd name="T0" fmla="*/ 0 w 425"/>
                <a:gd name="T1" fmla="*/ 1 h 402"/>
                <a:gd name="T2" fmla="*/ 0 w 425"/>
                <a:gd name="T3" fmla="*/ 2 h 402"/>
                <a:gd name="T4" fmla="*/ 1 w 425"/>
                <a:gd name="T5" fmla="*/ 2 h 402"/>
                <a:gd name="T6" fmla="*/ 1 w 425"/>
                <a:gd name="T7" fmla="*/ 1 h 402"/>
                <a:gd name="T8" fmla="*/ 1 w 425"/>
                <a:gd name="T9" fmla="*/ 1 h 402"/>
                <a:gd name="T10" fmla="*/ 1 w 425"/>
                <a:gd name="T11" fmla="*/ 1 h 402"/>
                <a:gd name="T12" fmla="*/ 1 w 425"/>
                <a:gd name="T13" fmla="*/ 1 h 402"/>
                <a:gd name="T14" fmla="*/ 1 w 425"/>
                <a:gd name="T15" fmla="*/ 1 h 402"/>
                <a:gd name="T16" fmla="*/ 0 w 425"/>
                <a:gd name="T17" fmla="*/ 1 h 402"/>
                <a:gd name="T18" fmla="*/ 0 w 425"/>
                <a:gd name="T19" fmla="*/ 0 h 402"/>
                <a:gd name="T20" fmla="*/ 0 w 425"/>
                <a:gd name="T21" fmla="*/ 1 h 402"/>
                <a:gd name="T22" fmla="*/ 0 w 425"/>
                <a:gd name="T23" fmla="*/ 1 h 402"/>
                <a:gd name="T24" fmla="*/ 0 w 425"/>
                <a:gd name="T25" fmla="*/ 1 h 402"/>
                <a:gd name="T26" fmla="*/ 0 w 425"/>
                <a:gd name="T27" fmla="*/ 1 h 40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25"/>
                <a:gd name="T43" fmla="*/ 0 h 402"/>
                <a:gd name="T44" fmla="*/ 425 w 425"/>
                <a:gd name="T45" fmla="*/ 402 h 40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25" h="402">
                  <a:moveTo>
                    <a:pt x="163" y="10"/>
                  </a:moveTo>
                  <a:lnTo>
                    <a:pt x="0" y="283"/>
                  </a:lnTo>
                  <a:lnTo>
                    <a:pt x="325" y="402"/>
                  </a:lnTo>
                  <a:lnTo>
                    <a:pt x="425" y="169"/>
                  </a:lnTo>
                  <a:lnTo>
                    <a:pt x="377" y="157"/>
                  </a:lnTo>
                  <a:lnTo>
                    <a:pt x="386" y="61"/>
                  </a:lnTo>
                  <a:lnTo>
                    <a:pt x="301" y="122"/>
                  </a:lnTo>
                  <a:lnTo>
                    <a:pt x="301" y="34"/>
                  </a:lnTo>
                  <a:lnTo>
                    <a:pt x="183" y="110"/>
                  </a:lnTo>
                  <a:lnTo>
                    <a:pt x="186" y="0"/>
                  </a:lnTo>
                  <a:lnTo>
                    <a:pt x="163" y="10"/>
                  </a:lnTo>
                  <a:close/>
                </a:path>
              </a:pathLst>
            </a:custGeom>
            <a:solidFill>
              <a:srgbClr val="FFFF81"/>
            </a:solidFill>
            <a:ln w="9525">
              <a:noFill/>
              <a:round/>
              <a:headEnd/>
              <a:tailEnd/>
            </a:ln>
          </p:spPr>
          <p:txBody>
            <a:bodyPr/>
            <a:lstStyle/>
            <a:p>
              <a:endParaRPr lang="en-US"/>
            </a:p>
          </p:txBody>
        </p:sp>
        <p:sp>
          <p:nvSpPr>
            <p:cNvPr id="4116" name="Freeform 18"/>
            <p:cNvSpPr>
              <a:spLocks/>
            </p:cNvSpPr>
            <p:nvPr/>
          </p:nvSpPr>
          <p:spPr bwMode="auto">
            <a:xfrm>
              <a:off x="3891" y="2153"/>
              <a:ext cx="337" cy="393"/>
            </a:xfrm>
            <a:custGeom>
              <a:avLst/>
              <a:gdLst>
                <a:gd name="T0" fmla="*/ 1 w 674"/>
                <a:gd name="T1" fmla="*/ 0 h 788"/>
                <a:gd name="T2" fmla="*/ 1 w 674"/>
                <a:gd name="T3" fmla="*/ 0 h 788"/>
                <a:gd name="T4" fmla="*/ 0 w 674"/>
                <a:gd name="T5" fmla="*/ 1 h 788"/>
                <a:gd name="T6" fmla="*/ 1 w 674"/>
                <a:gd name="T7" fmla="*/ 2 h 788"/>
                <a:gd name="T8" fmla="*/ 1 w 674"/>
                <a:gd name="T9" fmla="*/ 2 h 788"/>
                <a:gd name="T10" fmla="*/ 1 w 674"/>
                <a:gd name="T11" fmla="*/ 2 h 788"/>
                <a:gd name="T12" fmla="*/ 1 w 674"/>
                <a:gd name="T13" fmla="*/ 3 h 788"/>
                <a:gd name="T14" fmla="*/ 1 w 674"/>
                <a:gd name="T15" fmla="*/ 3 h 788"/>
                <a:gd name="T16" fmla="*/ 2 w 674"/>
                <a:gd name="T17" fmla="*/ 2 h 788"/>
                <a:gd name="T18" fmla="*/ 3 w 674"/>
                <a:gd name="T19" fmla="*/ 1 h 788"/>
                <a:gd name="T20" fmla="*/ 3 w 674"/>
                <a:gd name="T21" fmla="*/ 0 h 788"/>
                <a:gd name="T22" fmla="*/ 2 w 674"/>
                <a:gd name="T23" fmla="*/ 0 h 788"/>
                <a:gd name="T24" fmla="*/ 1 w 674"/>
                <a:gd name="T25" fmla="*/ 0 h 788"/>
                <a:gd name="T26" fmla="*/ 1 w 674"/>
                <a:gd name="T27" fmla="*/ 0 h 788"/>
                <a:gd name="T28" fmla="*/ 1 w 674"/>
                <a:gd name="T29" fmla="*/ 0 h 788"/>
                <a:gd name="T30" fmla="*/ 1 w 674"/>
                <a:gd name="T31" fmla="*/ 0 h 78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74"/>
                <a:gd name="T49" fmla="*/ 0 h 788"/>
                <a:gd name="T50" fmla="*/ 674 w 674"/>
                <a:gd name="T51" fmla="*/ 788 h 78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74" h="788">
                  <a:moveTo>
                    <a:pt x="253" y="0"/>
                  </a:moveTo>
                  <a:lnTo>
                    <a:pt x="100" y="131"/>
                  </a:lnTo>
                  <a:lnTo>
                    <a:pt x="0" y="335"/>
                  </a:lnTo>
                  <a:lnTo>
                    <a:pt x="15" y="518"/>
                  </a:lnTo>
                  <a:lnTo>
                    <a:pt x="32" y="638"/>
                  </a:lnTo>
                  <a:lnTo>
                    <a:pt x="91" y="726"/>
                  </a:lnTo>
                  <a:lnTo>
                    <a:pt x="182" y="788"/>
                  </a:lnTo>
                  <a:lnTo>
                    <a:pt x="244" y="788"/>
                  </a:lnTo>
                  <a:lnTo>
                    <a:pt x="465" y="726"/>
                  </a:lnTo>
                  <a:lnTo>
                    <a:pt x="674" y="369"/>
                  </a:lnTo>
                  <a:lnTo>
                    <a:pt x="601" y="96"/>
                  </a:lnTo>
                  <a:lnTo>
                    <a:pt x="301" y="0"/>
                  </a:lnTo>
                  <a:lnTo>
                    <a:pt x="253" y="0"/>
                  </a:lnTo>
                  <a:close/>
                </a:path>
              </a:pathLst>
            </a:custGeom>
            <a:solidFill>
              <a:srgbClr val="FFCCCC"/>
            </a:solidFill>
            <a:ln w="9525">
              <a:noFill/>
              <a:round/>
              <a:headEnd/>
              <a:tailEnd/>
            </a:ln>
          </p:spPr>
          <p:txBody>
            <a:bodyPr/>
            <a:lstStyle/>
            <a:p>
              <a:endParaRPr lang="en-US"/>
            </a:p>
          </p:txBody>
        </p:sp>
        <p:sp>
          <p:nvSpPr>
            <p:cNvPr id="4117" name="Freeform 19"/>
            <p:cNvSpPr>
              <a:spLocks/>
            </p:cNvSpPr>
            <p:nvPr/>
          </p:nvSpPr>
          <p:spPr bwMode="auto">
            <a:xfrm>
              <a:off x="4026" y="2114"/>
              <a:ext cx="181" cy="89"/>
            </a:xfrm>
            <a:custGeom>
              <a:avLst/>
              <a:gdLst>
                <a:gd name="T0" fmla="*/ 1 w 361"/>
                <a:gd name="T1" fmla="*/ 0 h 180"/>
                <a:gd name="T2" fmla="*/ 0 w 361"/>
                <a:gd name="T3" fmla="*/ 0 h 180"/>
                <a:gd name="T4" fmla="*/ 1 w 361"/>
                <a:gd name="T5" fmla="*/ 0 h 180"/>
                <a:gd name="T6" fmla="*/ 1 w 361"/>
                <a:gd name="T7" fmla="*/ 0 h 180"/>
                <a:gd name="T8" fmla="*/ 2 w 361"/>
                <a:gd name="T9" fmla="*/ 0 h 180"/>
                <a:gd name="T10" fmla="*/ 2 w 361"/>
                <a:gd name="T11" fmla="*/ 0 h 180"/>
                <a:gd name="T12" fmla="*/ 2 w 361"/>
                <a:gd name="T13" fmla="*/ 0 h 180"/>
                <a:gd name="T14" fmla="*/ 2 w 361"/>
                <a:gd name="T15" fmla="*/ 0 h 180"/>
                <a:gd name="T16" fmla="*/ 1 w 361"/>
                <a:gd name="T17" fmla="*/ 0 h 180"/>
                <a:gd name="T18" fmla="*/ 1 w 361"/>
                <a:gd name="T19" fmla="*/ 0 h 180"/>
                <a:gd name="T20" fmla="*/ 1 w 361"/>
                <a:gd name="T21" fmla="*/ 0 h 180"/>
                <a:gd name="T22" fmla="*/ 1 w 361"/>
                <a:gd name="T23" fmla="*/ 0 h 180"/>
                <a:gd name="T24" fmla="*/ 1 w 361"/>
                <a:gd name="T25" fmla="*/ 0 h 180"/>
                <a:gd name="T26" fmla="*/ 1 w 361"/>
                <a:gd name="T27" fmla="*/ 0 h 18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61"/>
                <a:gd name="T43" fmla="*/ 0 h 180"/>
                <a:gd name="T44" fmla="*/ 361 w 361"/>
                <a:gd name="T45" fmla="*/ 180 h 18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61" h="180">
                  <a:moveTo>
                    <a:pt x="32" y="3"/>
                  </a:moveTo>
                  <a:lnTo>
                    <a:pt x="0" y="66"/>
                  </a:lnTo>
                  <a:lnTo>
                    <a:pt x="65" y="109"/>
                  </a:lnTo>
                  <a:lnTo>
                    <a:pt x="237" y="167"/>
                  </a:lnTo>
                  <a:lnTo>
                    <a:pt x="326" y="180"/>
                  </a:lnTo>
                  <a:lnTo>
                    <a:pt x="348" y="140"/>
                  </a:lnTo>
                  <a:lnTo>
                    <a:pt x="361" y="112"/>
                  </a:lnTo>
                  <a:lnTo>
                    <a:pt x="259" y="100"/>
                  </a:lnTo>
                  <a:lnTo>
                    <a:pt x="70" y="30"/>
                  </a:lnTo>
                  <a:lnTo>
                    <a:pt x="40" y="0"/>
                  </a:lnTo>
                  <a:lnTo>
                    <a:pt x="32" y="3"/>
                  </a:lnTo>
                  <a:close/>
                </a:path>
              </a:pathLst>
            </a:custGeom>
            <a:solidFill>
              <a:srgbClr val="FFF2CC"/>
            </a:solidFill>
            <a:ln w="9525">
              <a:noFill/>
              <a:round/>
              <a:headEnd/>
              <a:tailEnd/>
            </a:ln>
          </p:spPr>
          <p:txBody>
            <a:bodyPr/>
            <a:lstStyle/>
            <a:p>
              <a:endParaRPr lang="en-US"/>
            </a:p>
          </p:txBody>
        </p:sp>
        <p:sp>
          <p:nvSpPr>
            <p:cNvPr id="4118" name="Freeform 20"/>
            <p:cNvSpPr>
              <a:spLocks/>
            </p:cNvSpPr>
            <p:nvPr/>
          </p:nvSpPr>
          <p:spPr bwMode="auto">
            <a:xfrm>
              <a:off x="4030" y="2263"/>
              <a:ext cx="15" cy="35"/>
            </a:xfrm>
            <a:custGeom>
              <a:avLst/>
              <a:gdLst>
                <a:gd name="T0" fmla="*/ 1 w 30"/>
                <a:gd name="T1" fmla="*/ 1 h 70"/>
                <a:gd name="T2" fmla="*/ 1 w 30"/>
                <a:gd name="T3" fmla="*/ 0 h 70"/>
                <a:gd name="T4" fmla="*/ 1 w 30"/>
                <a:gd name="T5" fmla="*/ 1 h 70"/>
                <a:gd name="T6" fmla="*/ 0 w 30"/>
                <a:gd name="T7" fmla="*/ 1 h 70"/>
                <a:gd name="T8" fmla="*/ 1 w 30"/>
                <a:gd name="T9" fmla="*/ 1 h 70"/>
                <a:gd name="T10" fmla="*/ 1 w 30"/>
                <a:gd name="T11" fmla="*/ 1 h 70"/>
                <a:gd name="T12" fmla="*/ 1 w 30"/>
                <a:gd name="T13" fmla="*/ 1 h 70"/>
                <a:gd name="T14" fmla="*/ 1 w 30"/>
                <a:gd name="T15" fmla="*/ 1 h 70"/>
                <a:gd name="T16" fmla="*/ 1 w 30"/>
                <a:gd name="T17" fmla="*/ 1 h 70"/>
                <a:gd name="T18" fmla="*/ 1 w 30"/>
                <a:gd name="T19" fmla="*/ 1 h 70"/>
                <a:gd name="T20" fmla="*/ 1 w 30"/>
                <a:gd name="T21" fmla="*/ 1 h 7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0"/>
                <a:gd name="T34" fmla="*/ 0 h 70"/>
                <a:gd name="T35" fmla="*/ 30 w 30"/>
                <a:gd name="T36" fmla="*/ 70 h 7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0" h="70">
                  <a:moveTo>
                    <a:pt x="30" y="9"/>
                  </a:moveTo>
                  <a:lnTo>
                    <a:pt x="20" y="0"/>
                  </a:lnTo>
                  <a:lnTo>
                    <a:pt x="7" y="9"/>
                  </a:lnTo>
                  <a:lnTo>
                    <a:pt x="0" y="44"/>
                  </a:lnTo>
                  <a:lnTo>
                    <a:pt x="11" y="70"/>
                  </a:lnTo>
                  <a:lnTo>
                    <a:pt x="26" y="62"/>
                  </a:lnTo>
                  <a:lnTo>
                    <a:pt x="30" y="29"/>
                  </a:lnTo>
                  <a:lnTo>
                    <a:pt x="30" y="9"/>
                  </a:lnTo>
                  <a:close/>
                </a:path>
              </a:pathLst>
            </a:custGeom>
            <a:solidFill>
              <a:srgbClr val="000000"/>
            </a:solidFill>
            <a:ln w="9525">
              <a:noFill/>
              <a:round/>
              <a:headEnd/>
              <a:tailEnd/>
            </a:ln>
          </p:spPr>
          <p:txBody>
            <a:bodyPr/>
            <a:lstStyle/>
            <a:p>
              <a:endParaRPr lang="en-US"/>
            </a:p>
          </p:txBody>
        </p:sp>
        <p:sp>
          <p:nvSpPr>
            <p:cNvPr id="4119" name="Freeform 21"/>
            <p:cNvSpPr>
              <a:spLocks/>
            </p:cNvSpPr>
            <p:nvPr/>
          </p:nvSpPr>
          <p:spPr bwMode="auto">
            <a:xfrm>
              <a:off x="4066" y="2274"/>
              <a:ext cx="16" cy="33"/>
            </a:xfrm>
            <a:custGeom>
              <a:avLst/>
              <a:gdLst>
                <a:gd name="T0" fmla="*/ 0 w 34"/>
                <a:gd name="T1" fmla="*/ 1 h 66"/>
                <a:gd name="T2" fmla="*/ 0 w 34"/>
                <a:gd name="T3" fmla="*/ 0 h 66"/>
                <a:gd name="T4" fmla="*/ 0 w 34"/>
                <a:gd name="T5" fmla="*/ 1 h 66"/>
                <a:gd name="T6" fmla="*/ 0 w 34"/>
                <a:gd name="T7" fmla="*/ 1 h 66"/>
                <a:gd name="T8" fmla="*/ 0 w 34"/>
                <a:gd name="T9" fmla="*/ 1 h 66"/>
                <a:gd name="T10" fmla="*/ 0 w 34"/>
                <a:gd name="T11" fmla="*/ 1 h 66"/>
                <a:gd name="T12" fmla="*/ 0 w 34"/>
                <a:gd name="T13" fmla="*/ 1 h 66"/>
                <a:gd name="T14" fmla="*/ 0 w 34"/>
                <a:gd name="T15" fmla="*/ 1 h 66"/>
                <a:gd name="T16" fmla="*/ 0 w 34"/>
                <a:gd name="T17" fmla="*/ 1 h 66"/>
                <a:gd name="T18" fmla="*/ 0 w 34"/>
                <a:gd name="T19" fmla="*/ 1 h 66"/>
                <a:gd name="T20" fmla="*/ 0 w 34"/>
                <a:gd name="T21" fmla="*/ 1 h 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4"/>
                <a:gd name="T34" fmla="*/ 0 h 66"/>
                <a:gd name="T35" fmla="*/ 34 w 34"/>
                <a:gd name="T36" fmla="*/ 66 h 6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4" h="66">
                  <a:moveTo>
                    <a:pt x="34" y="6"/>
                  </a:moveTo>
                  <a:lnTo>
                    <a:pt x="23" y="0"/>
                  </a:lnTo>
                  <a:lnTo>
                    <a:pt x="7" y="18"/>
                  </a:lnTo>
                  <a:lnTo>
                    <a:pt x="0" y="47"/>
                  </a:lnTo>
                  <a:lnTo>
                    <a:pt x="14" y="66"/>
                  </a:lnTo>
                  <a:lnTo>
                    <a:pt x="31" y="51"/>
                  </a:lnTo>
                  <a:lnTo>
                    <a:pt x="32" y="23"/>
                  </a:lnTo>
                  <a:lnTo>
                    <a:pt x="34" y="6"/>
                  </a:lnTo>
                  <a:close/>
                </a:path>
              </a:pathLst>
            </a:custGeom>
            <a:solidFill>
              <a:srgbClr val="000000"/>
            </a:solidFill>
            <a:ln w="9525">
              <a:noFill/>
              <a:round/>
              <a:headEnd/>
              <a:tailEnd/>
            </a:ln>
          </p:spPr>
          <p:txBody>
            <a:bodyPr/>
            <a:lstStyle/>
            <a:p>
              <a:endParaRPr lang="en-US"/>
            </a:p>
          </p:txBody>
        </p:sp>
        <p:sp>
          <p:nvSpPr>
            <p:cNvPr id="4120" name="Freeform 22"/>
            <p:cNvSpPr>
              <a:spLocks/>
            </p:cNvSpPr>
            <p:nvPr/>
          </p:nvSpPr>
          <p:spPr bwMode="auto">
            <a:xfrm>
              <a:off x="3989" y="2346"/>
              <a:ext cx="89" cy="48"/>
            </a:xfrm>
            <a:custGeom>
              <a:avLst/>
              <a:gdLst>
                <a:gd name="T0" fmla="*/ 1 w 176"/>
                <a:gd name="T1" fmla="*/ 1 h 96"/>
                <a:gd name="T2" fmla="*/ 1 w 176"/>
                <a:gd name="T3" fmla="*/ 1 h 96"/>
                <a:gd name="T4" fmla="*/ 1 w 176"/>
                <a:gd name="T5" fmla="*/ 1 h 96"/>
                <a:gd name="T6" fmla="*/ 1 w 176"/>
                <a:gd name="T7" fmla="*/ 1 h 96"/>
                <a:gd name="T8" fmla="*/ 1 w 176"/>
                <a:gd name="T9" fmla="*/ 1 h 96"/>
                <a:gd name="T10" fmla="*/ 1 w 176"/>
                <a:gd name="T11" fmla="*/ 1 h 96"/>
                <a:gd name="T12" fmla="*/ 1 w 176"/>
                <a:gd name="T13" fmla="*/ 1 h 96"/>
                <a:gd name="T14" fmla="*/ 1 w 176"/>
                <a:gd name="T15" fmla="*/ 1 h 96"/>
                <a:gd name="T16" fmla="*/ 1 w 176"/>
                <a:gd name="T17" fmla="*/ 1 h 96"/>
                <a:gd name="T18" fmla="*/ 0 w 176"/>
                <a:gd name="T19" fmla="*/ 0 h 96"/>
                <a:gd name="T20" fmla="*/ 1 w 176"/>
                <a:gd name="T21" fmla="*/ 1 h 96"/>
                <a:gd name="T22" fmla="*/ 1 w 176"/>
                <a:gd name="T23" fmla="*/ 1 h 96"/>
                <a:gd name="T24" fmla="*/ 1 w 176"/>
                <a:gd name="T25" fmla="*/ 1 h 96"/>
                <a:gd name="T26" fmla="*/ 1 w 176"/>
                <a:gd name="T27" fmla="*/ 1 h 9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76"/>
                <a:gd name="T43" fmla="*/ 0 h 96"/>
                <a:gd name="T44" fmla="*/ 176 w 176"/>
                <a:gd name="T45" fmla="*/ 96 h 9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76" h="96">
                  <a:moveTo>
                    <a:pt x="17" y="3"/>
                  </a:moveTo>
                  <a:lnTo>
                    <a:pt x="60" y="54"/>
                  </a:lnTo>
                  <a:lnTo>
                    <a:pt x="94" y="54"/>
                  </a:lnTo>
                  <a:lnTo>
                    <a:pt x="168" y="34"/>
                  </a:lnTo>
                  <a:lnTo>
                    <a:pt x="176" y="57"/>
                  </a:lnTo>
                  <a:lnTo>
                    <a:pt x="137" y="75"/>
                  </a:lnTo>
                  <a:lnTo>
                    <a:pt x="64" y="96"/>
                  </a:lnTo>
                  <a:lnTo>
                    <a:pt x="35" y="95"/>
                  </a:lnTo>
                  <a:lnTo>
                    <a:pt x="17" y="48"/>
                  </a:lnTo>
                  <a:lnTo>
                    <a:pt x="0" y="0"/>
                  </a:lnTo>
                  <a:lnTo>
                    <a:pt x="17" y="3"/>
                  </a:lnTo>
                  <a:close/>
                </a:path>
              </a:pathLst>
            </a:custGeom>
            <a:solidFill>
              <a:srgbClr val="000000"/>
            </a:solidFill>
            <a:ln w="9525">
              <a:noFill/>
              <a:round/>
              <a:headEnd/>
              <a:tailEnd/>
            </a:ln>
          </p:spPr>
          <p:txBody>
            <a:bodyPr/>
            <a:lstStyle/>
            <a:p>
              <a:endParaRPr lang="en-US"/>
            </a:p>
          </p:txBody>
        </p:sp>
        <p:sp>
          <p:nvSpPr>
            <p:cNvPr id="4121" name="Freeform 23"/>
            <p:cNvSpPr>
              <a:spLocks/>
            </p:cNvSpPr>
            <p:nvPr/>
          </p:nvSpPr>
          <p:spPr bwMode="auto">
            <a:xfrm>
              <a:off x="3922" y="2361"/>
              <a:ext cx="55" cy="38"/>
            </a:xfrm>
            <a:custGeom>
              <a:avLst/>
              <a:gdLst>
                <a:gd name="T0" fmla="*/ 1 w 110"/>
                <a:gd name="T1" fmla="*/ 1 h 76"/>
                <a:gd name="T2" fmla="*/ 1 w 110"/>
                <a:gd name="T3" fmla="*/ 1 h 76"/>
                <a:gd name="T4" fmla="*/ 1 w 110"/>
                <a:gd name="T5" fmla="*/ 1 h 76"/>
                <a:gd name="T6" fmla="*/ 1 w 110"/>
                <a:gd name="T7" fmla="*/ 1 h 76"/>
                <a:gd name="T8" fmla="*/ 0 w 110"/>
                <a:gd name="T9" fmla="*/ 1 h 76"/>
                <a:gd name="T10" fmla="*/ 1 w 110"/>
                <a:gd name="T11" fmla="*/ 1 h 76"/>
                <a:gd name="T12" fmla="*/ 1 w 110"/>
                <a:gd name="T13" fmla="*/ 0 h 76"/>
                <a:gd name="T14" fmla="*/ 1 w 110"/>
                <a:gd name="T15" fmla="*/ 1 h 76"/>
                <a:gd name="T16" fmla="*/ 1 w 110"/>
                <a:gd name="T17" fmla="*/ 1 h 76"/>
                <a:gd name="T18" fmla="*/ 1 w 110"/>
                <a:gd name="T19" fmla="*/ 1 h 76"/>
                <a:gd name="T20" fmla="*/ 1 w 110"/>
                <a:gd name="T21" fmla="*/ 1 h 7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0"/>
                <a:gd name="T34" fmla="*/ 0 h 76"/>
                <a:gd name="T35" fmla="*/ 110 w 110"/>
                <a:gd name="T36" fmla="*/ 76 h 7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0" h="76">
                  <a:moveTo>
                    <a:pt x="110" y="22"/>
                  </a:moveTo>
                  <a:lnTo>
                    <a:pt x="69" y="36"/>
                  </a:lnTo>
                  <a:lnTo>
                    <a:pt x="86" y="65"/>
                  </a:lnTo>
                  <a:lnTo>
                    <a:pt x="75" y="76"/>
                  </a:lnTo>
                  <a:lnTo>
                    <a:pt x="0" y="28"/>
                  </a:lnTo>
                  <a:lnTo>
                    <a:pt x="8" y="18"/>
                  </a:lnTo>
                  <a:lnTo>
                    <a:pt x="105" y="0"/>
                  </a:lnTo>
                  <a:lnTo>
                    <a:pt x="110" y="22"/>
                  </a:lnTo>
                  <a:close/>
                </a:path>
              </a:pathLst>
            </a:custGeom>
            <a:solidFill>
              <a:srgbClr val="000000"/>
            </a:solidFill>
            <a:ln w="9525">
              <a:noFill/>
              <a:round/>
              <a:headEnd/>
              <a:tailEnd/>
            </a:ln>
          </p:spPr>
          <p:txBody>
            <a:bodyPr/>
            <a:lstStyle/>
            <a:p>
              <a:endParaRPr lang="en-US"/>
            </a:p>
          </p:txBody>
        </p:sp>
        <p:sp>
          <p:nvSpPr>
            <p:cNvPr id="4122" name="Freeform 24"/>
            <p:cNvSpPr>
              <a:spLocks/>
            </p:cNvSpPr>
            <p:nvPr/>
          </p:nvSpPr>
          <p:spPr bwMode="auto">
            <a:xfrm>
              <a:off x="4093" y="2385"/>
              <a:ext cx="41" cy="40"/>
            </a:xfrm>
            <a:custGeom>
              <a:avLst/>
              <a:gdLst>
                <a:gd name="T0" fmla="*/ 0 w 81"/>
                <a:gd name="T1" fmla="*/ 0 h 81"/>
                <a:gd name="T2" fmla="*/ 1 w 81"/>
                <a:gd name="T3" fmla="*/ 0 h 81"/>
                <a:gd name="T4" fmla="*/ 1 w 81"/>
                <a:gd name="T5" fmla="*/ 0 h 81"/>
                <a:gd name="T6" fmla="*/ 1 w 81"/>
                <a:gd name="T7" fmla="*/ 0 h 81"/>
                <a:gd name="T8" fmla="*/ 1 w 81"/>
                <a:gd name="T9" fmla="*/ 0 h 81"/>
                <a:gd name="T10" fmla="*/ 1 w 81"/>
                <a:gd name="T11" fmla="*/ 0 h 81"/>
                <a:gd name="T12" fmla="*/ 1 w 81"/>
                <a:gd name="T13" fmla="*/ 0 h 81"/>
                <a:gd name="T14" fmla="*/ 0 w 81"/>
                <a:gd name="T15" fmla="*/ 0 h 81"/>
                <a:gd name="T16" fmla="*/ 0 w 81"/>
                <a:gd name="T17" fmla="*/ 0 h 81"/>
                <a:gd name="T18" fmla="*/ 0 w 81"/>
                <a:gd name="T19" fmla="*/ 0 h 81"/>
                <a:gd name="T20" fmla="*/ 0 w 81"/>
                <a:gd name="T21" fmla="*/ 0 h 81"/>
                <a:gd name="T22" fmla="*/ 0 w 81"/>
                <a:gd name="T23" fmla="*/ 0 h 8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1"/>
                <a:gd name="T37" fmla="*/ 0 h 81"/>
                <a:gd name="T38" fmla="*/ 81 w 81"/>
                <a:gd name="T39" fmla="*/ 81 h 8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1" h="81">
                  <a:moveTo>
                    <a:pt x="0" y="22"/>
                  </a:moveTo>
                  <a:lnTo>
                    <a:pt x="17" y="57"/>
                  </a:lnTo>
                  <a:lnTo>
                    <a:pt x="8" y="72"/>
                  </a:lnTo>
                  <a:lnTo>
                    <a:pt x="60" y="81"/>
                  </a:lnTo>
                  <a:lnTo>
                    <a:pt x="81" y="68"/>
                  </a:lnTo>
                  <a:lnTo>
                    <a:pt x="60" y="46"/>
                  </a:lnTo>
                  <a:lnTo>
                    <a:pt x="15" y="0"/>
                  </a:lnTo>
                  <a:lnTo>
                    <a:pt x="0" y="2"/>
                  </a:lnTo>
                  <a:lnTo>
                    <a:pt x="0" y="22"/>
                  </a:lnTo>
                  <a:close/>
                </a:path>
              </a:pathLst>
            </a:custGeom>
            <a:solidFill>
              <a:srgbClr val="000000"/>
            </a:solidFill>
            <a:ln w="9525">
              <a:noFill/>
              <a:round/>
              <a:headEnd/>
              <a:tailEnd/>
            </a:ln>
          </p:spPr>
          <p:txBody>
            <a:bodyPr/>
            <a:lstStyle/>
            <a:p>
              <a:endParaRPr lang="en-US"/>
            </a:p>
          </p:txBody>
        </p:sp>
        <p:sp>
          <p:nvSpPr>
            <p:cNvPr id="4123" name="Freeform 25"/>
            <p:cNvSpPr>
              <a:spLocks/>
            </p:cNvSpPr>
            <p:nvPr/>
          </p:nvSpPr>
          <p:spPr bwMode="auto">
            <a:xfrm>
              <a:off x="3970" y="2410"/>
              <a:ext cx="108" cy="45"/>
            </a:xfrm>
            <a:custGeom>
              <a:avLst/>
              <a:gdLst>
                <a:gd name="T0" fmla="*/ 0 w 216"/>
                <a:gd name="T1" fmla="*/ 0 h 92"/>
                <a:gd name="T2" fmla="*/ 1 w 216"/>
                <a:gd name="T3" fmla="*/ 0 h 92"/>
                <a:gd name="T4" fmla="*/ 1 w 216"/>
                <a:gd name="T5" fmla="*/ 0 h 92"/>
                <a:gd name="T6" fmla="*/ 1 w 216"/>
                <a:gd name="T7" fmla="*/ 0 h 92"/>
                <a:gd name="T8" fmla="*/ 1 w 216"/>
                <a:gd name="T9" fmla="*/ 0 h 92"/>
                <a:gd name="T10" fmla="*/ 1 w 216"/>
                <a:gd name="T11" fmla="*/ 0 h 92"/>
                <a:gd name="T12" fmla="*/ 1 w 216"/>
                <a:gd name="T13" fmla="*/ 0 h 92"/>
                <a:gd name="T14" fmla="*/ 1 w 216"/>
                <a:gd name="T15" fmla="*/ 0 h 92"/>
                <a:gd name="T16" fmla="*/ 1 w 216"/>
                <a:gd name="T17" fmla="*/ 0 h 92"/>
                <a:gd name="T18" fmla="*/ 1 w 216"/>
                <a:gd name="T19" fmla="*/ 0 h 92"/>
                <a:gd name="T20" fmla="*/ 1 w 216"/>
                <a:gd name="T21" fmla="*/ 0 h 92"/>
                <a:gd name="T22" fmla="*/ 1 w 216"/>
                <a:gd name="T23" fmla="*/ 0 h 92"/>
                <a:gd name="T24" fmla="*/ 1 w 216"/>
                <a:gd name="T25" fmla="*/ 0 h 92"/>
                <a:gd name="T26" fmla="*/ 1 w 216"/>
                <a:gd name="T27" fmla="*/ 0 h 92"/>
                <a:gd name="T28" fmla="*/ 1 w 216"/>
                <a:gd name="T29" fmla="*/ 0 h 92"/>
                <a:gd name="T30" fmla="*/ 1 w 216"/>
                <a:gd name="T31" fmla="*/ 0 h 92"/>
                <a:gd name="T32" fmla="*/ 0 w 216"/>
                <a:gd name="T33" fmla="*/ 0 h 92"/>
                <a:gd name="T34" fmla="*/ 0 w 216"/>
                <a:gd name="T35" fmla="*/ 0 h 92"/>
                <a:gd name="T36" fmla="*/ 0 w 216"/>
                <a:gd name="T37" fmla="*/ 0 h 92"/>
                <a:gd name="T38" fmla="*/ 0 w 216"/>
                <a:gd name="T39" fmla="*/ 0 h 9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16"/>
                <a:gd name="T61" fmla="*/ 0 h 92"/>
                <a:gd name="T62" fmla="*/ 216 w 216"/>
                <a:gd name="T63" fmla="*/ 92 h 9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16" h="92">
                  <a:moveTo>
                    <a:pt x="0" y="18"/>
                  </a:moveTo>
                  <a:lnTo>
                    <a:pt x="23" y="27"/>
                  </a:lnTo>
                  <a:lnTo>
                    <a:pt x="23" y="59"/>
                  </a:lnTo>
                  <a:lnTo>
                    <a:pt x="34" y="85"/>
                  </a:lnTo>
                  <a:lnTo>
                    <a:pt x="63" y="92"/>
                  </a:lnTo>
                  <a:lnTo>
                    <a:pt x="96" y="85"/>
                  </a:lnTo>
                  <a:lnTo>
                    <a:pt x="137" y="61"/>
                  </a:lnTo>
                  <a:lnTo>
                    <a:pt x="162" y="57"/>
                  </a:lnTo>
                  <a:lnTo>
                    <a:pt x="216" y="53"/>
                  </a:lnTo>
                  <a:lnTo>
                    <a:pt x="216" y="42"/>
                  </a:lnTo>
                  <a:lnTo>
                    <a:pt x="163" y="32"/>
                  </a:lnTo>
                  <a:lnTo>
                    <a:pt x="109" y="37"/>
                  </a:lnTo>
                  <a:lnTo>
                    <a:pt x="88" y="24"/>
                  </a:lnTo>
                  <a:lnTo>
                    <a:pt x="40" y="18"/>
                  </a:lnTo>
                  <a:lnTo>
                    <a:pt x="31" y="0"/>
                  </a:lnTo>
                  <a:lnTo>
                    <a:pt x="7" y="0"/>
                  </a:lnTo>
                  <a:lnTo>
                    <a:pt x="0" y="18"/>
                  </a:lnTo>
                  <a:close/>
                </a:path>
              </a:pathLst>
            </a:custGeom>
            <a:solidFill>
              <a:srgbClr val="000000"/>
            </a:solidFill>
            <a:ln w="9525">
              <a:noFill/>
              <a:round/>
              <a:headEnd/>
              <a:tailEnd/>
            </a:ln>
          </p:spPr>
          <p:txBody>
            <a:bodyPr/>
            <a:lstStyle/>
            <a:p>
              <a:endParaRPr lang="en-US"/>
            </a:p>
          </p:txBody>
        </p:sp>
        <p:sp>
          <p:nvSpPr>
            <p:cNvPr id="4124" name="Freeform 26"/>
            <p:cNvSpPr>
              <a:spLocks/>
            </p:cNvSpPr>
            <p:nvPr/>
          </p:nvSpPr>
          <p:spPr bwMode="auto">
            <a:xfrm>
              <a:off x="3693" y="2143"/>
              <a:ext cx="329" cy="442"/>
            </a:xfrm>
            <a:custGeom>
              <a:avLst/>
              <a:gdLst>
                <a:gd name="T0" fmla="*/ 3 w 658"/>
                <a:gd name="T1" fmla="*/ 0 h 885"/>
                <a:gd name="T2" fmla="*/ 3 w 658"/>
                <a:gd name="T3" fmla="*/ 0 h 885"/>
                <a:gd name="T4" fmla="*/ 2 w 658"/>
                <a:gd name="T5" fmla="*/ 0 h 885"/>
                <a:gd name="T6" fmla="*/ 2 w 658"/>
                <a:gd name="T7" fmla="*/ 1 h 885"/>
                <a:gd name="T8" fmla="*/ 2 w 658"/>
                <a:gd name="T9" fmla="*/ 1 h 885"/>
                <a:gd name="T10" fmla="*/ 2 w 658"/>
                <a:gd name="T11" fmla="*/ 2 h 885"/>
                <a:gd name="T12" fmla="*/ 2 w 658"/>
                <a:gd name="T13" fmla="*/ 2 h 885"/>
                <a:gd name="T14" fmla="*/ 2 w 658"/>
                <a:gd name="T15" fmla="*/ 2 h 885"/>
                <a:gd name="T16" fmla="*/ 2 w 658"/>
                <a:gd name="T17" fmla="*/ 2 h 885"/>
                <a:gd name="T18" fmla="*/ 2 w 658"/>
                <a:gd name="T19" fmla="*/ 2 h 885"/>
                <a:gd name="T20" fmla="*/ 2 w 658"/>
                <a:gd name="T21" fmla="*/ 2 h 885"/>
                <a:gd name="T22" fmla="*/ 2 w 658"/>
                <a:gd name="T23" fmla="*/ 3 h 885"/>
                <a:gd name="T24" fmla="*/ 1 w 658"/>
                <a:gd name="T25" fmla="*/ 3 h 885"/>
                <a:gd name="T26" fmla="*/ 1 w 658"/>
                <a:gd name="T27" fmla="*/ 3 h 885"/>
                <a:gd name="T28" fmla="*/ 2 w 658"/>
                <a:gd name="T29" fmla="*/ 3 h 885"/>
                <a:gd name="T30" fmla="*/ 1 w 658"/>
                <a:gd name="T31" fmla="*/ 2 h 885"/>
                <a:gd name="T32" fmla="*/ 1 w 658"/>
                <a:gd name="T33" fmla="*/ 2 h 885"/>
                <a:gd name="T34" fmla="*/ 1 w 658"/>
                <a:gd name="T35" fmla="*/ 2 h 885"/>
                <a:gd name="T36" fmla="*/ 1 w 658"/>
                <a:gd name="T37" fmla="*/ 2 h 885"/>
                <a:gd name="T38" fmla="*/ 1 w 658"/>
                <a:gd name="T39" fmla="*/ 2 h 885"/>
                <a:gd name="T40" fmla="*/ 1 w 658"/>
                <a:gd name="T41" fmla="*/ 2 h 885"/>
                <a:gd name="T42" fmla="*/ 0 w 658"/>
                <a:gd name="T43" fmla="*/ 2 h 885"/>
                <a:gd name="T44" fmla="*/ 1 w 658"/>
                <a:gd name="T45" fmla="*/ 2 h 885"/>
                <a:gd name="T46" fmla="*/ 1 w 658"/>
                <a:gd name="T47" fmla="*/ 1 h 885"/>
                <a:gd name="T48" fmla="*/ 1 w 658"/>
                <a:gd name="T49" fmla="*/ 1 h 885"/>
                <a:gd name="T50" fmla="*/ 1 w 658"/>
                <a:gd name="T51" fmla="*/ 1 h 885"/>
                <a:gd name="T52" fmla="*/ 1 w 658"/>
                <a:gd name="T53" fmla="*/ 1 h 885"/>
                <a:gd name="T54" fmla="*/ 1 w 658"/>
                <a:gd name="T55" fmla="*/ 1 h 885"/>
                <a:gd name="T56" fmla="*/ 1 w 658"/>
                <a:gd name="T57" fmla="*/ 1 h 885"/>
                <a:gd name="T58" fmla="*/ 1 w 658"/>
                <a:gd name="T59" fmla="*/ 0 h 885"/>
                <a:gd name="T60" fmla="*/ 1 w 658"/>
                <a:gd name="T61" fmla="*/ 0 h 885"/>
                <a:gd name="T62" fmla="*/ 2 w 658"/>
                <a:gd name="T63" fmla="*/ 0 h 885"/>
                <a:gd name="T64" fmla="*/ 2 w 658"/>
                <a:gd name="T65" fmla="*/ 0 h 885"/>
                <a:gd name="T66" fmla="*/ 2 w 658"/>
                <a:gd name="T67" fmla="*/ 0 h 885"/>
                <a:gd name="T68" fmla="*/ 1 w 658"/>
                <a:gd name="T69" fmla="*/ 0 h 885"/>
                <a:gd name="T70" fmla="*/ 1 w 658"/>
                <a:gd name="T71" fmla="*/ 0 h 885"/>
                <a:gd name="T72" fmla="*/ 1 w 658"/>
                <a:gd name="T73" fmla="*/ 0 h 885"/>
                <a:gd name="T74" fmla="*/ 1 w 658"/>
                <a:gd name="T75" fmla="*/ 0 h 885"/>
                <a:gd name="T76" fmla="*/ 2 w 658"/>
                <a:gd name="T77" fmla="*/ 0 h 885"/>
                <a:gd name="T78" fmla="*/ 2 w 658"/>
                <a:gd name="T79" fmla="*/ 0 h 885"/>
                <a:gd name="T80" fmla="*/ 3 w 658"/>
                <a:gd name="T81" fmla="*/ 0 h 885"/>
                <a:gd name="T82" fmla="*/ 3 w 658"/>
                <a:gd name="T83" fmla="*/ 0 h 885"/>
                <a:gd name="T84" fmla="*/ 3 w 658"/>
                <a:gd name="T85" fmla="*/ 0 h 885"/>
                <a:gd name="T86" fmla="*/ 3 w 658"/>
                <a:gd name="T87" fmla="*/ 0 h 885"/>
                <a:gd name="T88" fmla="*/ 3 w 658"/>
                <a:gd name="T89" fmla="*/ 0 h 885"/>
                <a:gd name="T90" fmla="*/ 3 w 658"/>
                <a:gd name="T91" fmla="*/ 0 h 885"/>
                <a:gd name="T92" fmla="*/ 3 w 658"/>
                <a:gd name="T93" fmla="*/ 0 h 88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658"/>
                <a:gd name="T142" fmla="*/ 0 h 885"/>
                <a:gd name="T143" fmla="*/ 658 w 658"/>
                <a:gd name="T144" fmla="*/ 885 h 88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658" h="885">
                  <a:moveTo>
                    <a:pt x="658" y="35"/>
                  </a:moveTo>
                  <a:lnTo>
                    <a:pt x="555" y="117"/>
                  </a:lnTo>
                  <a:lnTo>
                    <a:pt x="478" y="231"/>
                  </a:lnTo>
                  <a:lnTo>
                    <a:pt x="437" y="316"/>
                  </a:lnTo>
                  <a:lnTo>
                    <a:pt x="424" y="424"/>
                  </a:lnTo>
                  <a:lnTo>
                    <a:pt x="416" y="552"/>
                  </a:lnTo>
                  <a:lnTo>
                    <a:pt x="368" y="530"/>
                  </a:lnTo>
                  <a:lnTo>
                    <a:pt x="331" y="542"/>
                  </a:lnTo>
                  <a:lnTo>
                    <a:pt x="287" y="635"/>
                  </a:lnTo>
                  <a:lnTo>
                    <a:pt x="284" y="682"/>
                  </a:lnTo>
                  <a:lnTo>
                    <a:pt x="288" y="738"/>
                  </a:lnTo>
                  <a:lnTo>
                    <a:pt x="300" y="789"/>
                  </a:lnTo>
                  <a:lnTo>
                    <a:pt x="249" y="885"/>
                  </a:lnTo>
                  <a:lnTo>
                    <a:pt x="223" y="864"/>
                  </a:lnTo>
                  <a:lnTo>
                    <a:pt x="269" y="788"/>
                  </a:lnTo>
                  <a:lnTo>
                    <a:pt x="248" y="693"/>
                  </a:lnTo>
                  <a:lnTo>
                    <a:pt x="179" y="688"/>
                  </a:lnTo>
                  <a:lnTo>
                    <a:pt x="165" y="654"/>
                  </a:lnTo>
                  <a:lnTo>
                    <a:pt x="126" y="664"/>
                  </a:lnTo>
                  <a:lnTo>
                    <a:pt x="74" y="637"/>
                  </a:lnTo>
                  <a:lnTo>
                    <a:pt x="32" y="618"/>
                  </a:lnTo>
                  <a:lnTo>
                    <a:pt x="0" y="552"/>
                  </a:lnTo>
                  <a:lnTo>
                    <a:pt x="126" y="513"/>
                  </a:lnTo>
                  <a:lnTo>
                    <a:pt x="203" y="496"/>
                  </a:lnTo>
                  <a:lnTo>
                    <a:pt x="256" y="503"/>
                  </a:lnTo>
                  <a:lnTo>
                    <a:pt x="124" y="362"/>
                  </a:lnTo>
                  <a:lnTo>
                    <a:pt x="140" y="310"/>
                  </a:lnTo>
                  <a:lnTo>
                    <a:pt x="94" y="301"/>
                  </a:lnTo>
                  <a:lnTo>
                    <a:pt x="87" y="266"/>
                  </a:lnTo>
                  <a:lnTo>
                    <a:pt x="94" y="239"/>
                  </a:lnTo>
                  <a:lnTo>
                    <a:pt x="230" y="229"/>
                  </a:lnTo>
                  <a:lnTo>
                    <a:pt x="360" y="202"/>
                  </a:lnTo>
                  <a:lnTo>
                    <a:pt x="464" y="146"/>
                  </a:lnTo>
                  <a:lnTo>
                    <a:pt x="291" y="173"/>
                  </a:lnTo>
                  <a:lnTo>
                    <a:pt x="155" y="171"/>
                  </a:lnTo>
                  <a:lnTo>
                    <a:pt x="89" y="139"/>
                  </a:lnTo>
                  <a:lnTo>
                    <a:pt x="90" y="112"/>
                  </a:lnTo>
                  <a:lnTo>
                    <a:pt x="136" y="91"/>
                  </a:lnTo>
                  <a:lnTo>
                    <a:pt x="267" y="122"/>
                  </a:lnTo>
                  <a:lnTo>
                    <a:pt x="422" y="100"/>
                  </a:lnTo>
                  <a:lnTo>
                    <a:pt x="532" y="74"/>
                  </a:lnTo>
                  <a:lnTo>
                    <a:pt x="646" y="0"/>
                  </a:lnTo>
                  <a:lnTo>
                    <a:pt x="658" y="35"/>
                  </a:lnTo>
                  <a:close/>
                </a:path>
              </a:pathLst>
            </a:custGeom>
            <a:solidFill>
              <a:srgbClr val="000000"/>
            </a:solidFill>
            <a:ln w="9525">
              <a:noFill/>
              <a:round/>
              <a:headEnd/>
              <a:tailEnd/>
            </a:ln>
          </p:spPr>
          <p:txBody>
            <a:bodyPr/>
            <a:lstStyle/>
            <a:p>
              <a:endParaRPr lang="en-US"/>
            </a:p>
          </p:txBody>
        </p:sp>
        <p:sp>
          <p:nvSpPr>
            <p:cNvPr id="4125" name="Freeform 27"/>
            <p:cNvSpPr>
              <a:spLocks/>
            </p:cNvSpPr>
            <p:nvPr/>
          </p:nvSpPr>
          <p:spPr bwMode="auto">
            <a:xfrm>
              <a:off x="4004" y="2188"/>
              <a:ext cx="441" cy="364"/>
            </a:xfrm>
            <a:custGeom>
              <a:avLst/>
              <a:gdLst>
                <a:gd name="T0" fmla="*/ 1 w 883"/>
                <a:gd name="T1" fmla="*/ 1 h 728"/>
                <a:gd name="T2" fmla="*/ 1 w 883"/>
                <a:gd name="T3" fmla="*/ 1 h 728"/>
                <a:gd name="T4" fmla="*/ 1 w 883"/>
                <a:gd name="T5" fmla="*/ 1 h 728"/>
                <a:gd name="T6" fmla="*/ 1 w 883"/>
                <a:gd name="T7" fmla="*/ 2 h 728"/>
                <a:gd name="T8" fmla="*/ 1 w 883"/>
                <a:gd name="T9" fmla="*/ 2 h 728"/>
                <a:gd name="T10" fmla="*/ 1 w 883"/>
                <a:gd name="T11" fmla="*/ 3 h 728"/>
                <a:gd name="T12" fmla="*/ 0 w 883"/>
                <a:gd name="T13" fmla="*/ 3 h 728"/>
                <a:gd name="T14" fmla="*/ 0 w 883"/>
                <a:gd name="T15" fmla="*/ 3 h 728"/>
                <a:gd name="T16" fmla="*/ 0 w 883"/>
                <a:gd name="T17" fmla="*/ 3 h 728"/>
                <a:gd name="T18" fmla="*/ 0 w 883"/>
                <a:gd name="T19" fmla="*/ 3 h 728"/>
                <a:gd name="T20" fmla="*/ 0 w 883"/>
                <a:gd name="T21" fmla="*/ 3 h 728"/>
                <a:gd name="T22" fmla="*/ 1 w 883"/>
                <a:gd name="T23" fmla="*/ 3 h 728"/>
                <a:gd name="T24" fmla="*/ 1 w 883"/>
                <a:gd name="T25" fmla="*/ 3 h 728"/>
                <a:gd name="T26" fmla="*/ 1 w 883"/>
                <a:gd name="T27" fmla="*/ 3 h 728"/>
                <a:gd name="T28" fmla="*/ 2 w 883"/>
                <a:gd name="T29" fmla="*/ 3 h 728"/>
                <a:gd name="T30" fmla="*/ 2 w 883"/>
                <a:gd name="T31" fmla="*/ 3 h 728"/>
                <a:gd name="T32" fmla="*/ 2 w 883"/>
                <a:gd name="T33" fmla="*/ 3 h 728"/>
                <a:gd name="T34" fmla="*/ 2 w 883"/>
                <a:gd name="T35" fmla="*/ 2 h 728"/>
                <a:gd name="T36" fmla="*/ 2 w 883"/>
                <a:gd name="T37" fmla="*/ 2 h 728"/>
                <a:gd name="T38" fmla="*/ 3 w 883"/>
                <a:gd name="T39" fmla="*/ 2 h 728"/>
                <a:gd name="T40" fmla="*/ 3 w 883"/>
                <a:gd name="T41" fmla="*/ 2 h 728"/>
                <a:gd name="T42" fmla="*/ 2 w 883"/>
                <a:gd name="T43" fmla="*/ 2 h 728"/>
                <a:gd name="T44" fmla="*/ 2 w 883"/>
                <a:gd name="T45" fmla="*/ 1 h 728"/>
                <a:gd name="T46" fmla="*/ 2 w 883"/>
                <a:gd name="T47" fmla="*/ 2 h 728"/>
                <a:gd name="T48" fmla="*/ 3 w 883"/>
                <a:gd name="T49" fmla="*/ 2 h 728"/>
                <a:gd name="T50" fmla="*/ 3 w 883"/>
                <a:gd name="T51" fmla="*/ 2 h 728"/>
                <a:gd name="T52" fmla="*/ 3 w 883"/>
                <a:gd name="T53" fmla="*/ 2 h 728"/>
                <a:gd name="T54" fmla="*/ 3 w 883"/>
                <a:gd name="T55" fmla="*/ 2 h 728"/>
                <a:gd name="T56" fmla="*/ 3 w 883"/>
                <a:gd name="T57" fmla="*/ 2 h 728"/>
                <a:gd name="T58" fmla="*/ 2 w 883"/>
                <a:gd name="T59" fmla="*/ 1 h 728"/>
                <a:gd name="T60" fmla="*/ 2 w 883"/>
                <a:gd name="T61" fmla="*/ 1 h 728"/>
                <a:gd name="T62" fmla="*/ 1 w 883"/>
                <a:gd name="T63" fmla="*/ 0 h 728"/>
                <a:gd name="T64" fmla="*/ 1 w 883"/>
                <a:gd name="T65" fmla="*/ 1 h 728"/>
                <a:gd name="T66" fmla="*/ 1 w 883"/>
                <a:gd name="T67" fmla="*/ 1 h 728"/>
                <a:gd name="T68" fmla="*/ 1 w 883"/>
                <a:gd name="T69" fmla="*/ 1 h 728"/>
                <a:gd name="T70" fmla="*/ 1 w 883"/>
                <a:gd name="T71" fmla="*/ 1 h 72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883"/>
                <a:gd name="T109" fmla="*/ 0 h 728"/>
                <a:gd name="T110" fmla="*/ 883 w 883"/>
                <a:gd name="T111" fmla="*/ 728 h 72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883" h="728">
                  <a:moveTo>
                    <a:pt x="366" y="37"/>
                  </a:moveTo>
                  <a:lnTo>
                    <a:pt x="383" y="99"/>
                  </a:lnTo>
                  <a:lnTo>
                    <a:pt x="387" y="214"/>
                  </a:lnTo>
                  <a:lnTo>
                    <a:pt x="370" y="331"/>
                  </a:lnTo>
                  <a:lnTo>
                    <a:pt x="332" y="439"/>
                  </a:lnTo>
                  <a:lnTo>
                    <a:pt x="256" y="555"/>
                  </a:lnTo>
                  <a:lnTo>
                    <a:pt x="196" y="625"/>
                  </a:lnTo>
                  <a:lnTo>
                    <a:pt x="119" y="678"/>
                  </a:lnTo>
                  <a:lnTo>
                    <a:pt x="0" y="711"/>
                  </a:lnTo>
                  <a:lnTo>
                    <a:pt x="1" y="728"/>
                  </a:lnTo>
                  <a:lnTo>
                    <a:pt x="179" y="725"/>
                  </a:lnTo>
                  <a:lnTo>
                    <a:pt x="267" y="676"/>
                  </a:lnTo>
                  <a:lnTo>
                    <a:pt x="390" y="662"/>
                  </a:lnTo>
                  <a:lnTo>
                    <a:pt x="487" y="621"/>
                  </a:lnTo>
                  <a:lnTo>
                    <a:pt x="569" y="573"/>
                  </a:lnTo>
                  <a:lnTo>
                    <a:pt x="638" y="554"/>
                  </a:lnTo>
                  <a:lnTo>
                    <a:pt x="700" y="544"/>
                  </a:lnTo>
                  <a:lnTo>
                    <a:pt x="658" y="480"/>
                  </a:lnTo>
                  <a:lnTo>
                    <a:pt x="674" y="443"/>
                  </a:lnTo>
                  <a:lnTo>
                    <a:pt x="786" y="486"/>
                  </a:lnTo>
                  <a:lnTo>
                    <a:pt x="804" y="455"/>
                  </a:lnTo>
                  <a:lnTo>
                    <a:pt x="751" y="397"/>
                  </a:lnTo>
                  <a:lnTo>
                    <a:pt x="556" y="252"/>
                  </a:lnTo>
                  <a:lnTo>
                    <a:pt x="683" y="310"/>
                  </a:lnTo>
                  <a:lnTo>
                    <a:pt x="820" y="370"/>
                  </a:lnTo>
                  <a:lnTo>
                    <a:pt x="866" y="373"/>
                  </a:lnTo>
                  <a:lnTo>
                    <a:pt x="883" y="343"/>
                  </a:lnTo>
                  <a:lnTo>
                    <a:pt x="873" y="314"/>
                  </a:lnTo>
                  <a:lnTo>
                    <a:pt x="778" y="293"/>
                  </a:lnTo>
                  <a:lnTo>
                    <a:pt x="633" y="237"/>
                  </a:lnTo>
                  <a:lnTo>
                    <a:pt x="544" y="153"/>
                  </a:lnTo>
                  <a:lnTo>
                    <a:pt x="382" y="0"/>
                  </a:lnTo>
                  <a:lnTo>
                    <a:pt x="366" y="37"/>
                  </a:lnTo>
                  <a:close/>
                </a:path>
              </a:pathLst>
            </a:custGeom>
            <a:solidFill>
              <a:srgbClr val="000000"/>
            </a:solidFill>
            <a:ln w="9525">
              <a:noFill/>
              <a:round/>
              <a:headEnd/>
              <a:tailEnd/>
            </a:ln>
          </p:spPr>
          <p:txBody>
            <a:bodyPr/>
            <a:lstStyle/>
            <a:p>
              <a:endParaRPr lang="en-US"/>
            </a:p>
          </p:txBody>
        </p:sp>
        <p:sp>
          <p:nvSpPr>
            <p:cNvPr id="4126" name="Freeform 28"/>
            <p:cNvSpPr>
              <a:spLocks/>
            </p:cNvSpPr>
            <p:nvPr/>
          </p:nvSpPr>
          <p:spPr bwMode="auto">
            <a:xfrm>
              <a:off x="3896" y="2387"/>
              <a:ext cx="205" cy="239"/>
            </a:xfrm>
            <a:custGeom>
              <a:avLst/>
              <a:gdLst>
                <a:gd name="T0" fmla="*/ 0 w 410"/>
                <a:gd name="T1" fmla="*/ 0 h 479"/>
                <a:gd name="T2" fmla="*/ 1 w 410"/>
                <a:gd name="T3" fmla="*/ 0 h 479"/>
                <a:gd name="T4" fmla="*/ 1 w 410"/>
                <a:gd name="T5" fmla="*/ 0 h 479"/>
                <a:gd name="T6" fmla="*/ 1 w 410"/>
                <a:gd name="T7" fmla="*/ 1 h 479"/>
                <a:gd name="T8" fmla="*/ 1 w 410"/>
                <a:gd name="T9" fmla="*/ 1 h 479"/>
                <a:gd name="T10" fmla="*/ 1 w 410"/>
                <a:gd name="T11" fmla="*/ 1 h 479"/>
                <a:gd name="T12" fmla="*/ 1 w 410"/>
                <a:gd name="T13" fmla="*/ 1 h 479"/>
                <a:gd name="T14" fmla="*/ 1 w 410"/>
                <a:gd name="T15" fmla="*/ 1 h 479"/>
                <a:gd name="T16" fmla="*/ 2 w 410"/>
                <a:gd name="T17" fmla="*/ 1 h 479"/>
                <a:gd name="T18" fmla="*/ 2 w 410"/>
                <a:gd name="T19" fmla="*/ 1 h 479"/>
                <a:gd name="T20" fmla="*/ 2 w 410"/>
                <a:gd name="T21" fmla="*/ 1 h 479"/>
                <a:gd name="T22" fmla="*/ 2 w 410"/>
                <a:gd name="T23" fmla="*/ 1 h 479"/>
                <a:gd name="T24" fmla="*/ 2 w 410"/>
                <a:gd name="T25" fmla="*/ 1 h 479"/>
                <a:gd name="T26" fmla="*/ 1 w 410"/>
                <a:gd name="T27" fmla="*/ 1 h 479"/>
                <a:gd name="T28" fmla="*/ 1 w 410"/>
                <a:gd name="T29" fmla="*/ 1 h 479"/>
                <a:gd name="T30" fmla="*/ 1 w 410"/>
                <a:gd name="T31" fmla="*/ 1 h 479"/>
                <a:gd name="T32" fmla="*/ 1 w 410"/>
                <a:gd name="T33" fmla="*/ 1 h 479"/>
                <a:gd name="T34" fmla="*/ 1 w 410"/>
                <a:gd name="T35" fmla="*/ 1 h 479"/>
                <a:gd name="T36" fmla="*/ 1 w 410"/>
                <a:gd name="T37" fmla="*/ 0 h 479"/>
                <a:gd name="T38" fmla="*/ 1 w 410"/>
                <a:gd name="T39" fmla="*/ 0 h 479"/>
                <a:gd name="T40" fmla="*/ 1 w 410"/>
                <a:gd name="T41" fmla="*/ 0 h 479"/>
                <a:gd name="T42" fmla="*/ 0 w 410"/>
                <a:gd name="T43" fmla="*/ 0 h 479"/>
                <a:gd name="T44" fmla="*/ 0 w 410"/>
                <a:gd name="T45" fmla="*/ 0 h 479"/>
                <a:gd name="T46" fmla="*/ 0 w 410"/>
                <a:gd name="T47" fmla="*/ 0 h 479"/>
                <a:gd name="T48" fmla="*/ 0 w 410"/>
                <a:gd name="T49" fmla="*/ 0 h 47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10"/>
                <a:gd name="T76" fmla="*/ 0 h 479"/>
                <a:gd name="T77" fmla="*/ 410 w 410"/>
                <a:gd name="T78" fmla="*/ 479 h 47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10" h="479">
                  <a:moveTo>
                    <a:pt x="0" y="77"/>
                  </a:moveTo>
                  <a:lnTo>
                    <a:pt x="16" y="166"/>
                  </a:lnTo>
                  <a:lnTo>
                    <a:pt x="60" y="250"/>
                  </a:lnTo>
                  <a:lnTo>
                    <a:pt x="139" y="309"/>
                  </a:lnTo>
                  <a:lnTo>
                    <a:pt x="33" y="375"/>
                  </a:lnTo>
                  <a:lnTo>
                    <a:pt x="72" y="434"/>
                  </a:lnTo>
                  <a:lnTo>
                    <a:pt x="143" y="479"/>
                  </a:lnTo>
                  <a:lnTo>
                    <a:pt x="224" y="479"/>
                  </a:lnTo>
                  <a:lnTo>
                    <a:pt x="265" y="460"/>
                  </a:lnTo>
                  <a:lnTo>
                    <a:pt x="317" y="403"/>
                  </a:lnTo>
                  <a:lnTo>
                    <a:pt x="410" y="323"/>
                  </a:lnTo>
                  <a:lnTo>
                    <a:pt x="383" y="316"/>
                  </a:lnTo>
                  <a:lnTo>
                    <a:pt x="305" y="393"/>
                  </a:lnTo>
                  <a:lnTo>
                    <a:pt x="248" y="441"/>
                  </a:lnTo>
                  <a:lnTo>
                    <a:pt x="216" y="437"/>
                  </a:lnTo>
                  <a:lnTo>
                    <a:pt x="217" y="331"/>
                  </a:lnTo>
                  <a:lnTo>
                    <a:pt x="216" y="314"/>
                  </a:lnTo>
                  <a:lnTo>
                    <a:pt x="157" y="300"/>
                  </a:lnTo>
                  <a:lnTo>
                    <a:pt x="81" y="238"/>
                  </a:lnTo>
                  <a:lnTo>
                    <a:pt x="35" y="151"/>
                  </a:lnTo>
                  <a:lnTo>
                    <a:pt x="2" y="0"/>
                  </a:lnTo>
                  <a:lnTo>
                    <a:pt x="0" y="77"/>
                  </a:lnTo>
                  <a:close/>
                </a:path>
              </a:pathLst>
            </a:custGeom>
            <a:solidFill>
              <a:srgbClr val="000000"/>
            </a:solidFill>
            <a:ln w="9525">
              <a:noFill/>
              <a:round/>
              <a:headEnd/>
              <a:tailEnd/>
            </a:ln>
          </p:spPr>
          <p:txBody>
            <a:bodyPr/>
            <a:lstStyle/>
            <a:p>
              <a:endParaRPr lang="en-US"/>
            </a:p>
          </p:txBody>
        </p:sp>
        <p:sp>
          <p:nvSpPr>
            <p:cNvPr id="4127" name="Freeform 29"/>
            <p:cNvSpPr>
              <a:spLocks/>
            </p:cNvSpPr>
            <p:nvPr/>
          </p:nvSpPr>
          <p:spPr bwMode="auto">
            <a:xfrm>
              <a:off x="3899" y="2445"/>
              <a:ext cx="28" cy="152"/>
            </a:xfrm>
            <a:custGeom>
              <a:avLst/>
              <a:gdLst>
                <a:gd name="T0" fmla="*/ 0 w 57"/>
                <a:gd name="T1" fmla="*/ 0 h 305"/>
                <a:gd name="T2" fmla="*/ 0 w 57"/>
                <a:gd name="T3" fmla="*/ 0 h 305"/>
                <a:gd name="T4" fmla="*/ 0 w 57"/>
                <a:gd name="T5" fmla="*/ 1 h 305"/>
                <a:gd name="T6" fmla="*/ 0 w 57"/>
                <a:gd name="T7" fmla="*/ 1 h 305"/>
                <a:gd name="T8" fmla="*/ 0 w 57"/>
                <a:gd name="T9" fmla="*/ 1 h 305"/>
                <a:gd name="T10" fmla="*/ 0 w 57"/>
                <a:gd name="T11" fmla="*/ 0 h 305"/>
                <a:gd name="T12" fmla="*/ 0 w 57"/>
                <a:gd name="T13" fmla="*/ 0 h 305"/>
                <a:gd name="T14" fmla="*/ 0 w 57"/>
                <a:gd name="T15" fmla="*/ 0 h 305"/>
                <a:gd name="T16" fmla="*/ 0 w 57"/>
                <a:gd name="T17" fmla="*/ 0 h 305"/>
                <a:gd name="T18" fmla="*/ 0 w 57"/>
                <a:gd name="T19" fmla="*/ 0 h 305"/>
                <a:gd name="T20" fmla="*/ 0 w 57"/>
                <a:gd name="T21" fmla="*/ 0 h 305"/>
                <a:gd name="T22" fmla="*/ 0 w 57"/>
                <a:gd name="T23" fmla="*/ 0 h 30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7"/>
                <a:gd name="T37" fmla="*/ 0 h 305"/>
                <a:gd name="T38" fmla="*/ 57 w 57"/>
                <a:gd name="T39" fmla="*/ 305 h 30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7" h="305">
                  <a:moveTo>
                    <a:pt x="0" y="6"/>
                  </a:moveTo>
                  <a:lnTo>
                    <a:pt x="16" y="244"/>
                  </a:lnTo>
                  <a:lnTo>
                    <a:pt x="31" y="287"/>
                  </a:lnTo>
                  <a:lnTo>
                    <a:pt x="57" y="305"/>
                  </a:lnTo>
                  <a:lnTo>
                    <a:pt x="57" y="273"/>
                  </a:lnTo>
                  <a:lnTo>
                    <a:pt x="35" y="246"/>
                  </a:lnTo>
                  <a:lnTo>
                    <a:pt x="17" y="33"/>
                  </a:lnTo>
                  <a:lnTo>
                    <a:pt x="11" y="0"/>
                  </a:lnTo>
                  <a:lnTo>
                    <a:pt x="0" y="6"/>
                  </a:lnTo>
                  <a:close/>
                </a:path>
              </a:pathLst>
            </a:custGeom>
            <a:solidFill>
              <a:srgbClr val="000000"/>
            </a:solidFill>
            <a:ln w="9525">
              <a:noFill/>
              <a:round/>
              <a:headEnd/>
              <a:tailEnd/>
            </a:ln>
          </p:spPr>
          <p:txBody>
            <a:bodyPr/>
            <a:lstStyle/>
            <a:p>
              <a:endParaRPr lang="en-US"/>
            </a:p>
          </p:txBody>
        </p:sp>
        <p:sp>
          <p:nvSpPr>
            <p:cNvPr id="4128" name="Freeform 30"/>
            <p:cNvSpPr>
              <a:spLocks/>
            </p:cNvSpPr>
            <p:nvPr/>
          </p:nvSpPr>
          <p:spPr bwMode="auto">
            <a:xfrm>
              <a:off x="4016" y="1977"/>
              <a:ext cx="253" cy="225"/>
            </a:xfrm>
            <a:custGeom>
              <a:avLst/>
              <a:gdLst>
                <a:gd name="T0" fmla="*/ 0 w 505"/>
                <a:gd name="T1" fmla="*/ 2 h 449"/>
                <a:gd name="T2" fmla="*/ 1 w 505"/>
                <a:gd name="T3" fmla="*/ 1 h 449"/>
                <a:gd name="T4" fmla="*/ 1 w 505"/>
                <a:gd name="T5" fmla="*/ 0 h 449"/>
                <a:gd name="T6" fmla="*/ 1 w 505"/>
                <a:gd name="T7" fmla="*/ 1 h 449"/>
                <a:gd name="T8" fmla="*/ 1 w 505"/>
                <a:gd name="T9" fmla="*/ 1 h 449"/>
                <a:gd name="T10" fmla="*/ 2 w 505"/>
                <a:gd name="T11" fmla="*/ 1 h 449"/>
                <a:gd name="T12" fmla="*/ 2 w 505"/>
                <a:gd name="T13" fmla="*/ 1 h 449"/>
                <a:gd name="T14" fmla="*/ 2 w 505"/>
                <a:gd name="T15" fmla="*/ 1 h 449"/>
                <a:gd name="T16" fmla="*/ 2 w 505"/>
                <a:gd name="T17" fmla="*/ 1 h 449"/>
                <a:gd name="T18" fmla="*/ 2 w 505"/>
                <a:gd name="T19" fmla="*/ 1 h 449"/>
                <a:gd name="T20" fmla="*/ 2 w 505"/>
                <a:gd name="T21" fmla="*/ 1 h 449"/>
                <a:gd name="T22" fmla="*/ 2 w 505"/>
                <a:gd name="T23" fmla="*/ 1 h 449"/>
                <a:gd name="T24" fmla="*/ 2 w 505"/>
                <a:gd name="T25" fmla="*/ 1 h 449"/>
                <a:gd name="T26" fmla="*/ 2 w 505"/>
                <a:gd name="T27" fmla="*/ 2 h 449"/>
                <a:gd name="T28" fmla="*/ 2 w 505"/>
                <a:gd name="T29" fmla="*/ 2 h 449"/>
                <a:gd name="T30" fmla="*/ 2 w 505"/>
                <a:gd name="T31" fmla="*/ 2 h 449"/>
                <a:gd name="T32" fmla="*/ 2 w 505"/>
                <a:gd name="T33" fmla="*/ 2 h 449"/>
                <a:gd name="T34" fmla="*/ 2 w 505"/>
                <a:gd name="T35" fmla="*/ 1 h 449"/>
                <a:gd name="T36" fmla="*/ 2 w 505"/>
                <a:gd name="T37" fmla="*/ 1 h 449"/>
                <a:gd name="T38" fmla="*/ 2 w 505"/>
                <a:gd name="T39" fmla="*/ 1 h 449"/>
                <a:gd name="T40" fmla="*/ 2 w 505"/>
                <a:gd name="T41" fmla="*/ 1 h 449"/>
                <a:gd name="T42" fmla="*/ 2 w 505"/>
                <a:gd name="T43" fmla="*/ 1 h 449"/>
                <a:gd name="T44" fmla="*/ 2 w 505"/>
                <a:gd name="T45" fmla="*/ 1 h 449"/>
                <a:gd name="T46" fmla="*/ 1 w 505"/>
                <a:gd name="T47" fmla="*/ 1 h 449"/>
                <a:gd name="T48" fmla="*/ 1 w 505"/>
                <a:gd name="T49" fmla="*/ 1 h 449"/>
                <a:gd name="T50" fmla="*/ 1 w 505"/>
                <a:gd name="T51" fmla="*/ 1 h 449"/>
                <a:gd name="T52" fmla="*/ 1 w 505"/>
                <a:gd name="T53" fmla="*/ 1 h 449"/>
                <a:gd name="T54" fmla="*/ 1 w 505"/>
                <a:gd name="T55" fmla="*/ 2 h 449"/>
                <a:gd name="T56" fmla="*/ 1 w 505"/>
                <a:gd name="T57" fmla="*/ 2 h 449"/>
                <a:gd name="T58" fmla="*/ 1 w 505"/>
                <a:gd name="T59" fmla="*/ 2 h 449"/>
                <a:gd name="T60" fmla="*/ 2 w 505"/>
                <a:gd name="T61" fmla="*/ 2 h 449"/>
                <a:gd name="T62" fmla="*/ 2 w 505"/>
                <a:gd name="T63" fmla="*/ 2 h 449"/>
                <a:gd name="T64" fmla="*/ 2 w 505"/>
                <a:gd name="T65" fmla="*/ 2 h 449"/>
                <a:gd name="T66" fmla="*/ 1 w 505"/>
                <a:gd name="T67" fmla="*/ 2 h 449"/>
                <a:gd name="T68" fmla="*/ 1 w 505"/>
                <a:gd name="T69" fmla="*/ 2 h 449"/>
                <a:gd name="T70" fmla="*/ 1 w 505"/>
                <a:gd name="T71" fmla="*/ 2 h 449"/>
                <a:gd name="T72" fmla="*/ 1 w 505"/>
                <a:gd name="T73" fmla="*/ 2 h 449"/>
                <a:gd name="T74" fmla="*/ 1 w 505"/>
                <a:gd name="T75" fmla="*/ 2 h 449"/>
                <a:gd name="T76" fmla="*/ 0 w 505"/>
                <a:gd name="T77" fmla="*/ 2 h 449"/>
                <a:gd name="T78" fmla="*/ 0 w 505"/>
                <a:gd name="T79" fmla="*/ 2 h 449"/>
                <a:gd name="T80" fmla="*/ 0 w 505"/>
                <a:gd name="T81" fmla="*/ 2 h 449"/>
                <a:gd name="T82" fmla="*/ 0 w 505"/>
                <a:gd name="T83" fmla="*/ 2 h 44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05"/>
                <a:gd name="T127" fmla="*/ 0 h 449"/>
                <a:gd name="T128" fmla="*/ 505 w 505"/>
                <a:gd name="T129" fmla="*/ 449 h 44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05" h="449">
                  <a:moveTo>
                    <a:pt x="0" y="330"/>
                  </a:moveTo>
                  <a:lnTo>
                    <a:pt x="193" y="17"/>
                  </a:lnTo>
                  <a:lnTo>
                    <a:pt x="233" y="0"/>
                  </a:lnTo>
                  <a:lnTo>
                    <a:pt x="248" y="15"/>
                  </a:lnTo>
                  <a:lnTo>
                    <a:pt x="244" y="102"/>
                  </a:lnTo>
                  <a:lnTo>
                    <a:pt x="342" y="19"/>
                  </a:lnTo>
                  <a:lnTo>
                    <a:pt x="356" y="27"/>
                  </a:lnTo>
                  <a:lnTo>
                    <a:pt x="352" y="117"/>
                  </a:lnTo>
                  <a:lnTo>
                    <a:pt x="426" y="61"/>
                  </a:lnTo>
                  <a:lnTo>
                    <a:pt x="439" y="75"/>
                  </a:lnTo>
                  <a:lnTo>
                    <a:pt x="438" y="162"/>
                  </a:lnTo>
                  <a:lnTo>
                    <a:pt x="505" y="148"/>
                  </a:lnTo>
                  <a:lnTo>
                    <a:pt x="468" y="203"/>
                  </a:lnTo>
                  <a:lnTo>
                    <a:pt x="388" y="372"/>
                  </a:lnTo>
                  <a:lnTo>
                    <a:pt x="364" y="449"/>
                  </a:lnTo>
                  <a:lnTo>
                    <a:pt x="356" y="421"/>
                  </a:lnTo>
                  <a:lnTo>
                    <a:pt x="403" y="294"/>
                  </a:lnTo>
                  <a:lnTo>
                    <a:pt x="453" y="193"/>
                  </a:lnTo>
                  <a:lnTo>
                    <a:pt x="402" y="194"/>
                  </a:lnTo>
                  <a:lnTo>
                    <a:pt x="418" y="96"/>
                  </a:lnTo>
                  <a:lnTo>
                    <a:pt x="346" y="155"/>
                  </a:lnTo>
                  <a:lnTo>
                    <a:pt x="323" y="151"/>
                  </a:lnTo>
                  <a:lnTo>
                    <a:pt x="338" y="58"/>
                  </a:lnTo>
                  <a:lnTo>
                    <a:pt x="224" y="147"/>
                  </a:lnTo>
                  <a:lnTo>
                    <a:pt x="211" y="135"/>
                  </a:lnTo>
                  <a:lnTo>
                    <a:pt x="219" y="23"/>
                  </a:lnTo>
                  <a:lnTo>
                    <a:pt x="172" y="102"/>
                  </a:lnTo>
                  <a:lnTo>
                    <a:pt x="75" y="274"/>
                  </a:lnTo>
                  <a:lnTo>
                    <a:pt x="126" y="309"/>
                  </a:lnTo>
                  <a:lnTo>
                    <a:pt x="237" y="349"/>
                  </a:lnTo>
                  <a:lnTo>
                    <a:pt x="295" y="368"/>
                  </a:lnTo>
                  <a:lnTo>
                    <a:pt x="342" y="379"/>
                  </a:lnTo>
                  <a:lnTo>
                    <a:pt x="290" y="381"/>
                  </a:lnTo>
                  <a:lnTo>
                    <a:pt x="222" y="365"/>
                  </a:lnTo>
                  <a:lnTo>
                    <a:pt x="105" y="325"/>
                  </a:lnTo>
                  <a:lnTo>
                    <a:pt x="58" y="287"/>
                  </a:lnTo>
                  <a:lnTo>
                    <a:pt x="39" y="319"/>
                  </a:lnTo>
                  <a:lnTo>
                    <a:pt x="12" y="365"/>
                  </a:lnTo>
                  <a:lnTo>
                    <a:pt x="0" y="330"/>
                  </a:lnTo>
                  <a:close/>
                </a:path>
              </a:pathLst>
            </a:custGeom>
            <a:solidFill>
              <a:srgbClr val="000000"/>
            </a:solidFill>
            <a:ln w="9525">
              <a:noFill/>
              <a:round/>
              <a:headEnd/>
              <a:tailEnd/>
            </a:ln>
          </p:spPr>
          <p:txBody>
            <a:bodyPr/>
            <a:lstStyle/>
            <a:p>
              <a:endParaRPr lang="en-US"/>
            </a:p>
          </p:txBody>
        </p:sp>
        <p:sp>
          <p:nvSpPr>
            <p:cNvPr id="4129" name="Freeform 31"/>
            <p:cNvSpPr>
              <a:spLocks/>
            </p:cNvSpPr>
            <p:nvPr/>
          </p:nvSpPr>
          <p:spPr bwMode="auto">
            <a:xfrm>
              <a:off x="4022" y="2137"/>
              <a:ext cx="172" cy="70"/>
            </a:xfrm>
            <a:custGeom>
              <a:avLst/>
              <a:gdLst>
                <a:gd name="T0" fmla="*/ 1 w 344"/>
                <a:gd name="T1" fmla="*/ 0 h 141"/>
                <a:gd name="T2" fmla="*/ 1 w 344"/>
                <a:gd name="T3" fmla="*/ 0 h 141"/>
                <a:gd name="T4" fmla="*/ 1 w 344"/>
                <a:gd name="T5" fmla="*/ 0 h 141"/>
                <a:gd name="T6" fmla="*/ 2 w 344"/>
                <a:gd name="T7" fmla="*/ 0 h 141"/>
                <a:gd name="T8" fmla="*/ 2 w 344"/>
                <a:gd name="T9" fmla="*/ 0 h 141"/>
                <a:gd name="T10" fmla="*/ 2 w 344"/>
                <a:gd name="T11" fmla="*/ 0 h 141"/>
                <a:gd name="T12" fmla="*/ 2 w 344"/>
                <a:gd name="T13" fmla="*/ 0 h 141"/>
                <a:gd name="T14" fmla="*/ 1 w 344"/>
                <a:gd name="T15" fmla="*/ 0 h 141"/>
                <a:gd name="T16" fmla="*/ 1 w 344"/>
                <a:gd name="T17" fmla="*/ 0 h 141"/>
                <a:gd name="T18" fmla="*/ 0 w 344"/>
                <a:gd name="T19" fmla="*/ 0 h 141"/>
                <a:gd name="T20" fmla="*/ 1 w 344"/>
                <a:gd name="T21" fmla="*/ 0 h 141"/>
                <a:gd name="T22" fmla="*/ 1 w 344"/>
                <a:gd name="T23" fmla="*/ 0 h 141"/>
                <a:gd name="T24" fmla="*/ 1 w 344"/>
                <a:gd name="T25" fmla="*/ 0 h 141"/>
                <a:gd name="T26" fmla="*/ 1 w 344"/>
                <a:gd name="T27" fmla="*/ 0 h 14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44"/>
                <a:gd name="T43" fmla="*/ 0 h 141"/>
                <a:gd name="T44" fmla="*/ 344 w 344"/>
                <a:gd name="T45" fmla="*/ 141 h 14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44" h="141">
                  <a:moveTo>
                    <a:pt x="27" y="0"/>
                  </a:moveTo>
                  <a:lnTo>
                    <a:pt x="89" y="49"/>
                  </a:lnTo>
                  <a:lnTo>
                    <a:pt x="179" y="91"/>
                  </a:lnTo>
                  <a:lnTo>
                    <a:pt x="283" y="112"/>
                  </a:lnTo>
                  <a:lnTo>
                    <a:pt x="344" y="102"/>
                  </a:lnTo>
                  <a:lnTo>
                    <a:pt x="328" y="139"/>
                  </a:lnTo>
                  <a:lnTo>
                    <a:pt x="270" y="141"/>
                  </a:lnTo>
                  <a:lnTo>
                    <a:pt x="164" y="112"/>
                  </a:lnTo>
                  <a:lnTo>
                    <a:pt x="67" y="75"/>
                  </a:lnTo>
                  <a:lnTo>
                    <a:pt x="0" y="30"/>
                  </a:lnTo>
                  <a:lnTo>
                    <a:pt x="27" y="0"/>
                  </a:lnTo>
                  <a:close/>
                </a:path>
              </a:pathLst>
            </a:custGeom>
            <a:solidFill>
              <a:srgbClr val="000000"/>
            </a:solidFill>
            <a:ln w="9525">
              <a:noFill/>
              <a:round/>
              <a:headEnd/>
              <a:tailEnd/>
            </a:ln>
          </p:spPr>
          <p:txBody>
            <a:bodyPr/>
            <a:lstStyle/>
            <a:p>
              <a:endParaRPr lang="en-US"/>
            </a:p>
          </p:txBody>
        </p:sp>
        <p:sp>
          <p:nvSpPr>
            <p:cNvPr id="4130" name="Freeform 32"/>
            <p:cNvSpPr>
              <a:spLocks/>
            </p:cNvSpPr>
            <p:nvPr/>
          </p:nvSpPr>
          <p:spPr bwMode="auto">
            <a:xfrm>
              <a:off x="4092" y="2570"/>
              <a:ext cx="214" cy="290"/>
            </a:xfrm>
            <a:custGeom>
              <a:avLst/>
              <a:gdLst>
                <a:gd name="T0" fmla="*/ 1 w 429"/>
                <a:gd name="T1" fmla="*/ 0 h 580"/>
                <a:gd name="T2" fmla="*/ 0 w 429"/>
                <a:gd name="T3" fmla="*/ 1 h 580"/>
                <a:gd name="T4" fmla="*/ 0 w 429"/>
                <a:gd name="T5" fmla="*/ 1 h 580"/>
                <a:gd name="T6" fmla="*/ 0 w 429"/>
                <a:gd name="T7" fmla="*/ 1 h 580"/>
                <a:gd name="T8" fmla="*/ 0 w 429"/>
                <a:gd name="T9" fmla="*/ 2 h 580"/>
                <a:gd name="T10" fmla="*/ 0 w 429"/>
                <a:gd name="T11" fmla="*/ 2 h 580"/>
                <a:gd name="T12" fmla="*/ 0 w 429"/>
                <a:gd name="T13" fmla="*/ 2 h 580"/>
                <a:gd name="T14" fmla="*/ 0 w 429"/>
                <a:gd name="T15" fmla="*/ 2 h 580"/>
                <a:gd name="T16" fmla="*/ 0 w 429"/>
                <a:gd name="T17" fmla="*/ 3 h 580"/>
                <a:gd name="T18" fmla="*/ 0 w 429"/>
                <a:gd name="T19" fmla="*/ 2 h 580"/>
                <a:gd name="T20" fmla="*/ 1 w 429"/>
                <a:gd name="T21" fmla="*/ 2 h 580"/>
                <a:gd name="T22" fmla="*/ 1 w 429"/>
                <a:gd name="T23" fmla="*/ 3 h 580"/>
                <a:gd name="T24" fmla="*/ 1 w 429"/>
                <a:gd name="T25" fmla="*/ 3 h 580"/>
                <a:gd name="T26" fmla="*/ 1 w 429"/>
                <a:gd name="T27" fmla="*/ 2 h 580"/>
                <a:gd name="T28" fmla="*/ 1 w 429"/>
                <a:gd name="T29" fmla="*/ 2 h 580"/>
                <a:gd name="T30" fmla="*/ 1 w 429"/>
                <a:gd name="T31" fmla="*/ 2 h 580"/>
                <a:gd name="T32" fmla="*/ 0 w 429"/>
                <a:gd name="T33" fmla="*/ 2 h 580"/>
                <a:gd name="T34" fmla="*/ 0 w 429"/>
                <a:gd name="T35" fmla="*/ 2 h 580"/>
                <a:gd name="T36" fmla="*/ 1 w 429"/>
                <a:gd name="T37" fmla="*/ 2 h 580"/>
                <a:gd name="T38" fmla="*/ 1 w 429"/>
                <a:gd name="T39" fmla="*/ 2 h 580"/>
                <a:gd name="T40" fmla="*/ 1 w 429"/>
                <a:gd name="T41" fmla="*/ 2 h 580"/>
                <a:gd name="T42" fmla="*/ 1 w 429"/>
                <a:gd name="T43" fmla="*/ 2 h 580"/>
                <a:gd name="T44" fmla="*/ 1 w 429"/>
                <a:gd name="T45" fmla="*/ 2 h 580"/>
                <a:gd name="T46" fmla="*/ 1 w 429"/>
                <a:gd name="T47" fmla="*/ 2 h 580"/>
                <a:gd name="T48" fmla="*/ 1 w 429"/>
                <a:gd name="T49" fmla="*/ 2 h 580"/>
                <a:gd name="T50" fmla="*/ 1 w 429"/>
                <a:gd name="T51" fmla="*/ 2 h 580"/>
                <a:gd name="T52" fmla="*/ 1 w 429"/>
                <a:gd name="T53" fmla="*/ 2 h 580"/>
                <a:gd name="T54" fmla="*/ 1 w 429"/>
                <a:gd name="T55" fmla="*/ 2 h 580"/>
                <a:gd name="T56" fmla="*/ 1 w 429"/>
                <a:gd name="T57" fmla="*/ 2 h 580"/>
                <a:gd name="T58" fmla="*/ 1 w 429"/>
                <a:gd name="T59" fmla="*/ 2 h 580"/>
                <a:gd name="T60" fmla="*/ 0 w 429"/>
                <a:gd name="T61" fmla="*/ 2 h 580"/>
                <a:gd name="T62" fmla="*/ 0 w 429"/>
                <a:gd name="T63" fmla="*/ 1 h 580"/>
                <a:gd name="T64" fmla="*/ 0 w 429"/>
                <a:gd name="T65" fmla="*/ 1 h 580"/>
                <a:gd name="T66" fmla="*/ 0 w 429"/>
                <a:gd name="T67" fmla="*/ 1 h 580"/>
                <a:gd name="T68" fmla="*/ 1 w 429"/>
                <a:gd name="T69" fmla="*/ 1 h 580"/>
                <a:gd name="T70" fmla="*/ 1 w 429"/>
                <a:gd name="T71" fmla="*/ 0 h 580"/>
                <a:gd name="T72" fmla="*/ 1 w 429"/>
                <a:gd name="T73" fmla="*/ 0 h 580"/>
                <a:gd name="T74" fmla="*/ 1 w 429"/>
                <a:gd name="T75" fmla="*/ 0 h 580"/>
                <a:gd name="T76" fmla="*/ 1 w 429"/>
                <a:gd name="T77" fmla="*/ 0 h 58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429"/>
                <a:gd name="T118" fmla="*/ 0 h 580"/>
                <a:gd name="T119" fmla="*/ 429 w 429"/>
                <a:gd name="T120" fmla="*/ 580 h 58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429" h="580">
                  <a:moveTo>
                    <a:pt x="263" y="0"/>
                  </a:moveTo>
                  <a:lnTo>
                    <a:pt x="140" y="70"/>
                  </a:lnTo>
                  <a:lnTo>
                    <a:pt x="44" y="164"/>
                  </a:lnTo>
                  <a:lnTo>
                    <a:pt x="0" y="221"/>
                  </a:lnTo>
                  <a:lnTo>
                    <a:pt x="17" y="291"/>
                  </a:lnTo>
                  <a:lnTo>
                    <a:pt x="56" y="328"/>
                  </a:lnTo>
                  <a:lnTo>
                    <a:pt x="75" y="379"/>
                  </a:lnTo>
                  <a:lnTo>
                    <a:pt x="79" y="480"/>
                  </a:lnTo>
                  <a:lnTo>
                    <a:pt x="225" y="580"/>
                  </a:lnTo>
                  <a:lnTo>
                    <a:pt x="242" y="450"/>
                  </a:lnTo>
                  <a:lnTo>
                    <a:pt x="271" y="493"/>
                  </a:lnTo>
                  <a:lnTo>
                    <a:pt x="296" y="572"/>
                  </a:lnTo>
                  <a:lnTo>
                    <a:pt x="326" y="570"/>
                  </a:lnTo>
                  <a:lnTo>
                    <a:pt x="318" y="510"/>
                  </a:lnTo>
                  <a:lnTo>
                    <a:pt x="299" y="449"/>
                  </a:lnTo>
                  <a:lnTo>
                    <a:pt x="278" y="419"/>
                  </a:lnTo>
                  <a:lnTo>
                    <a:pt x="248" y="386"/>
                  </a:lnTo>
                  <a:lnTo>
                    <a:pt x="248" y="326"/>
                  </a:lnTo>
                  <a:lnTo>
                    <a:pt x="274" y="334"/>
                  </a:lnTo>
                  <a:lnTo>
                    <a:pt x="282" y="388"/>
                  </a:lnTo>
                  <a:lnTo>
                    <a:pt x="299" y="418"/>
                  </a:lnTo>
                  <a:lnTo>
                    <a:pt x="326" y="418"/>
                  </a:lnTo>
                  <a:lnTo>
                    <a:pt x="344" y="442"/>
                  </a:lnTo>
                  <a:lnTo>
                    <a:pt x="356" y="489"/>
                  </a:lnTo>
                  <a:lnTo>
                    <a:pt x="429" y="479"/>
                  </a:lnTo>
                  <a:lnTo>
                    <a:pt x="394" y="418"/>
                  </a:lnTo>
                  <a:lnTo>
                    <a:pt x="345" y="395"/>
                  </a:lnTo>
                  <a:lnTo>
                    <a:pt x="317" y="386"/>
                  </a:lnTo>
                  <a:lnTo>
                    <a:pt x="314" y="347"/>
                  </a:lnTo>
                  <a:lnTo>
                    <a:pt x="299" y="315"/>
                  </a:lnTo>
                  <a:lnTo>
                    <a:pt x="252" y="280"/>
                  </a:lnTo>
                  <a:lnTo>
                    <a:pt x="242" y="159"/>
                  </a:lnTo>
                  <a:lnTo>
                    <a:pt x="216" y="84"/>
                  </a:lnTo>
                  <a:lnTo>
                    <a:pt x="206" y="57"/>
                  </a:lnTo>
                  <a:lnTo>
                    <a:pt x="284" y="13"/>
                  </a:lnTo>
                  <a:lnTo>
                    <a:pt x="263" y="0"/>
                  </a:lnTo>
                  <a:close/>
                </a:path>
              </a:pathLst>
            </a:custGeom>
            <a:solidFill>
              <a:srgbClr val="000000"/>
            </a:solidFill>
            <a:ln w="9525">
              <a:noFill/>
              <a:round/>
              <a:headEnd/>
              <a:tailEnd/>
            </a:ln>
          </p:spPr>
          <p:txBody>
            <a:bodyPr/>
            <a:lstStyle/>
            <a:p>
              <a:endParaRPr lang="en-US"/>
            </a:p>
          </p:txBody>
        </p:sp>
        <p:sp>
          <p:nvSpPr>
            <p:cNvPr id="4131" name="Freeform 33"/>
            <p:cNvSpPr>
              <a:spLocks/>
            </p:cNvSpPr>
            <p:nvPr/>
          </p:nvSpPr>
          <p:spPr bwMode="auto">
            <a:xfrm>
              <a:off x="4000" y="2714"/>
              <a:ext cx="135" cy="96"/>
            </a:xfrm>
            <a:custGeom>
              <a:avLst/>
              <a:gdLst>
                <a:gd name="T0" fmla="*/ 1 w 270"/>
                <a:gd name="T1" fmla="*/ 0 h 193"/>
                <a:gd name="T2" fmla="*/ 1 w 270"/>
                <a:gd name="T3" fmla="*/ 0 h 193"/>
                <a:gd name="T4" fmla="*/ 1 w 270"/>
                <a:gd name="T5" fmla="*/ 0 h 193"/>
                <a:gd name="T6" fmla="*/ 1 w 270"/>
                <a:gd name="T7" fmla="*/ 0 h 193"/>
                <a:gd name="T8" fmla="*/ 0 w 270"/>
                <a:gd name="T9" fmla="*/ 0 h 193"/>
                <a:gd name="T10" fmla="*/ 1 w 270"/>
                <a:gd name="T11" fmla="*/ 0 h 193"/>
                <a:gd name="T12" fmla="*/ 1 w 270"/>
                <a:gd name="T13" fmla="*/ 0 h 193"/>
                <a:gd name="T14" fmla="*/ 1 w 270"/>
                <a:gd name="T15" fmla="*/ 0 h 193"/>
                <a:gd name="T16" fmla="*/ 1 w 270"/>
                <a:gd name="T17" fmla="*/ 0 h 193"/>
                <a:gd name="T18" fmla="*/ 1 w 270"/>
                <a:gd name="T19" fmla="*/ 0 h 193"/>
                <a:gd name="T20" fmla="*/ 1 w 270"/>
                <a:gd name="T21" fmla="*/ 0 h 193"/>
                <a:gd name="T22" fmla="*/ 1 w 270"/>
                <a:gd name="T23" fmla="*/ 0 h 193"/>
                <a:gd name="T24" fmla="*/ 1 w 270"/>
                <a:gd name="T25" fmla="*/ 0 h 193"/>
                <a:gd name="T26" fmla="*/ 1 w 270"/>
                <a:gd name="T27" fmla="*/ 0 h 193"/>
                <a:gd name="T28" fmla="*/ 1 w 270"/>
                <a:gd name="T29" fmla="*/ 0 h 193"/>
                <a:gd name="T30" fmla="*/ 1 w 270"/>
                <a:gd name="T31" fmla="*/ 0 h 193"/>
                <a:gd name="T32" fmla="*/ 1 w 270"/>
                <a:gd name="T33" fmla="*/ 0 h 193"/>
                <a:gd name="T34" fmla="*/ 1 w 270"/>
                <a:gd name="T35" fmla="*/ 0 h 193"/>
                <a:gd name="T36" fmla="*/ 1 w 270"/>
                <a:gd name="T37" fmla="*/ 0 h 193"/>
                <a:gd name="T38" fmla="*/ 1 w 270"/>
                <a:gd name="T39" fmla="*/ 0 h 19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70"/>
                <a:gd name="T61" fmla="*/ 0 h 193"/>
                <a:gd name="T62" fmla="*/ 270 w 270"/>
                <a:gd name="T63" fmla="*/ 193 h 19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70" h="193">
                  <a:moveTo>
                    <a:pt x="201" y="4"/>
                  </a:moveTo>
                  <a:lnTo>
                    <a:pt x="141" y="0"/>
                  </a:lnTo>
                  <a:lnTo>
                    <a:pt x="96" y="31"/>
                  </a:lnTo>
                  <a:lnTo>
                    <a:pt x="37" y="12"/>
                  </a:lnTo>
                  <a:lnTo>
                    <a:pt x="0" y="33"/>
                  </a:lnTo>
                  <a:lnTo>
                    <a:pt x="103" y="111"/>
                  </a:lnTo>
                  <a:lnTo>
                    <a:pt x="149" y="116"/>
                  </a:lnTo>
                  <a:lnTo>
                    <a:pt x="263" y="193"/>
                  </a:lnTo>
                  <a:lnTo>
                    <a:pt x="270" y="177"/>
                  </a:lnTo>
                  <a:lnTo>
                    <a:pt x="194" y="105"/>
                  </a:lnTo>
                  <a:lnTo>
                    <a:pt x="223" y="81"/>
                  </a:lnTo>
                  <a:lnTo>
                    <a:pt x="151" y="77"/>
                  </a:lnTo>
                  <a:lnTo>
                    <a:pt x="122" y="92"/>
                  </a:lnTo>
                  <a:lnTo>
                    <a:pt x="126" y="69"/>
                  </a:lnTo>
                  <a:lnTo>
                    <a:pt x="163" y="33"/>
                  </a:lnTo>
                  <a:lnTo>
                    <a:pt x="234" y="16"/>
                  </a:lnTo>
                  <a:lnTo>
                    <a:pt x="201" y="4"/>
                  </a:lnTo>
                  <a:close/>
                </a:path>
              </a:pathLst>
            </a:custGeom>
            <a:solidFill>
              <a:srgbClr val="000000"/>
            </a:solidFill>
            <a:ln w="9525">
              <a:noFill/>
              <a:round/>
              <a:headEnd/>
              <a:tailEnd/>
            </a:ln>
          </p:spPr>
          <p:txBody>
            <a:bodyPr/>
            <a:lstStyle/>
            <a:p>
              <a:endParaRPr lang="en-US"/>
            </a:p>
          </p:txBody>
        </p:sp>
        <p:sp>
          <p:nvSpPr>
            <p:cNvPr id="4132" name="Freeform 34"/>
            <p:cNvSpPr>
              <a:spLocks/>
            </p:cNvSpPr>
            <p:nvPr/>
          </p:nvSpPr>
          <p:spPr bwMode="auto">
            <a:xfrm>
              <a:off x="3740" y="2486"/>
              <a:ext cx="278" cy="244"/>
            </a:xfrm>
            <a:custGeom>
              <a:avLst/>
              <a:gdLst>
                <a:gd name="T0" fmla="*/ 1 w 556"/>
                <a:gd name="T1" fmla="*/ 0 h 489"/>
                <a:gd name="T2" fmla="*/ 1 w 556"/>
                <a:gd name="T3" fmla="*/ 0 h 489"/>
                <a:gd name="T4" fmla="*/ 0 w 556"/>
                <a:gd name="T5" fmla="*/ 0 h 489"/>
                <a:gd name="T6" fmla="*/ 1 w 556"/>
                <a:gd name="T7" fmla="*/ 0 h 489"/>
                <a:gd name="T8" fmla="*/ 1 w 556"/>
                <a:gd name="T9" fmla="*/ 0 h 489"/>
                <a:gd name="T10" fmla="*/ 3 w 556"/>
                <a:gd name="T11" fmla="*/ 1 h 489"/>
                <a:gd name="T12" fmla="*/ 3 w 556"/>
                <a:gd name="T13" fmla="*/ 1 h 489"/>
                <a:gd name="T14" fmla="*/ 1 w 556"/>
                <a:gd name="T15" fmla="*/ 0 h 489"/>
                <a:gd name="T16" fmla="*/ 1 w 556"/>
                <a:gd name="T17" fmla="*/ 0 h 489"/>
                <a:gd name="T18" fmla="*/ 1 w 556"/>
                <a:gd name="T19" fmla="*/ 0 h 489"/>
                <a:gd name="T20" fmla="*/ 1 w 556"/>
                <a:gd name="T21" fmla="*/ 0 h 489"/>
                <a:gd name="T22" fmla="*/ 1 w 556"/>
                <a:gd name="T23" fmla="*/ 0 h 489"/>
                <a:gd name="T24" fmla="*/ 1 w 556"/>
                <a:gd name="T25" fmla="*/ 0 h 489"/>
                <a:gd name="T26" fmla="*/ 1 w 556"/>
                <a:gd name="T27" fmla="*/ 0 h 48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6"/>
                <a:gd name="T43" fmla="*/ 0 h 489"/>
                <a:gd name="T44" fmla="*/ 556 w 556"/>
                <a:gd name="T45" fmla="*/ 489 h 48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6" h="489">
                  <a:moveTo>
                    <a:pt x="85" y="2"/>
                  </a:moveTo>
                  <a:lnTo>
                    <a:pt x="8" y="83"/>
                  </a:lnTo>
                  <a:lnTo>
                    <a:pt x="0" y="107"/>
                  </a:lnTo>
                  <a:lnTo>
                    <a:pt x="36" y="130"/>
                  </a:lnTo>
                  <a:lnTo>
                    <a:pt x="57" y="170"/>
                  </a:lnTo>
                  <a:lnTo>
                    <a:pt x="519" y="489"/>
                  </a:lnTo>
                  <a:lnTo>
                    <a:pt x="556" y="468"/>
                  </a:lnTo>
                  <a:lnTo>
                    <a:pt x="71" y="135"/>
                  </a:lnTo>
                  <a:lnTo>
                    <a:pt x="35" y="93"/>
                  </a:lnTo>
                  <a:lnTo>
                    <a:pt x="120" y="0"/>
                  </a:lnTo>
                  <a:lnTo>
                    <a:pt x="85" y="2"/>
                  </a:lnTo>
                  <a:close/>
                </a:path>
              </a:pathLst>
            </a:custGeom>
            <a:solidFill>
              <a:srgbClr val="000000"/>
            </a:solidFill>
            <a:ln w="9525">
              <a:noFill/>
              <a:round/>
              <a:headEnd/>
              <a:tailEnd/>
            </a:ln>
          </p:spPr>
          <p:txBody>
            <a:bodyPr/>
            <a:lstStyle/>
            <a:p>
              <a:endParaRPr lang="en-US"/>
            </a:p>
          </p:txBody>
        </p:sp>
        <p:sp>
          <p:nvSpPr>
            <p:cNvPr id="4133" name="Freeform 35"/>
            <p:cNvSpPr>
              <a:spLocks/>
            </p:cNvSpPr>
            <p:nvPr/>
          </p:nvSpPr>
          <p:spPr bwMode="auto">
            <a:xfrm>
              <a:off x="3610" y="2426"/>
              <a:ext cx="123" cy="204"/>
            </a:xfrm>
            <a:custGeom>
              <a:avLst/>
              <a:gdLst>
                <a:gd name="T0" fmla="*/ 1 w 245"/>
                <a:gd name="T1" fmla="*/ 0 h 409"/>
                <a:gd name="T2" fmla="*/ 1 w 245"/>
                <a:gd name="T3" fmla="*/ 0 h 409"/>
                <a:gd name="T4" fmla="*/ 1 w 245"/>
                <a:gd name="T5" fmla="*/ 0 h 409"/>
                <a:gd name="T6" fmla="*/ 1 w 245"/>
                <a:gd name="T7" fmla="*/ 0 h 409"/>
                <a:gd name="T8" fmla="*/ 0 w 245"/>
                <a:gd name="T9" fmla="*/ 0 h 409"/>
                <a:gd name="T10" fmla="*/ 1 w 245"/>
                <a:gd name="T11" fmla="*/ 1 h 409"/>
                <a:gd name="T12" fmla="*/ 1 w 245"/>
                <a:gd name="T13" fmla="*/ 1 h 409"/>
                <a:gd name="T14" fmla="*/ 1 w 245"/>
                <a:gd name="T15" fmla="*/ 1 h 409"/>
                <a:gd name="T16" fmla="*/ 1 w 245"/>
                <a:gd name="T17" fmla="*/ 1 h 409"/>
                <a:gd name="T18" fmla="*/ 1 w 245"/>
                <a:gd name="T19" fmla="*/ 1 h 409"/>
                <a:gd name="T20" fmla="*/ 1 w 245"/>
                <a:gd name="T21" fmla="*/ 1 h 409"/>
                <a:gd name="T22" fmla="*/ 1 w 245"/>
                <a:gd name="T23" fmla="*/ 1 h 409"/>
                <a:gd name="T24" fmla="*/ 1 w 245"/>
                <a:gd name="T25" fmla="*/ 1 h 409"/>
                <a:gd name="T26" fmla="*/ 1 w 245"/>
                <a:gd name="T27" fmla="*/ 1 h 409"/>
                <a:gd name="T28" fmla="*/ 1 w 245"/>
                <a:gd name="T29" fmla="*/ 1 h 409"/>
                <a:gd name="T30" fmla="*/ 1 w 245"/>
                <a:gd name="T31" fmla="*/ 1 h 409"/>
                <a:gd name="T32" fmla="*/ 1 w 245"/>
                <a:gd name="T33" fmla="*/ 1 h 409"/>
                <a:gd name="T34" fmla="*/ 1 w 245"/>
                <a:gd name="T35" fmla="*/ 1 h 409"/>
                <a:gd name="T36" fmla="*/ 1 w 245"/>
                <a:gd name="T37" fmla="*/ 1 h 409"/>
                <a:gd name="T38" fmla="*/ 1 w 245"/>
                <a:gd name="T39" fmla="*/ 1 h 409"/>
                <a:gd name="T40" fmla="*/ 1 w 245"/>
                <a:gd name="T41" fmla="*/ 1 h 409"/>
                <a:gd name="T42" fmla="*/ 1 w 245"/>
                <a:gd name="T43" fmla="*/ 1 h 409"/>
                <a:gd name="T44" fmla="*/ 1 w 245"/>
                <a:gd name="T45" fmla="*/ 1 h 409"/>
                <a:gd name="T46" fmla="*/ 1 w 245"/>
                <a:gd name="T47" fmla="*/ 1 h 409"/>
                <a:gd name="T48" fmla="*/ 1 w 245"/>
                <a:gd name="T49" fmla="*/ 0 h 409"/>
                <a:gd name="T50" fmla="*/ 1 w 245"/>
                <a:gd name="T51" fmla="*/ 0 h 409"/>
                <a:gd name="T52" fmla="*/ 1 w 245"/>
                <a:gd name="T53" fmla="*/ 0 h 409"/>
                <a:gd name="T54" fmla="*/ 1 w 245"/>
                <a:gd name="T55" fmla="*/ 0 h 409"/>
                <a:gd name="T56" fmla="*/ 1 w 245"/>
                <a:gd name="T57" fmla="*/ 0 h 409"/>
                <a:gd name="T58" fmla="*/ 1 w 245"/>
                <a:gd name="T59" fmla="*/ 0 h 409"/>
                <a:gd name="T60" fmla="*/ 1 w 245"/>
                <a:gd name="T61" fmla="*/ 0 h 409"/>
                <a:gd name="T62" fmla="*/ 1 w 245"/>
                <a:gd name="T63" fmla="*/ 0 h 409"/>
                <a:gd name="T64" fmla="*/ 1 w 245"/>
                <a:gd name="T65" fmla="*/ 0 h 4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45"/>
                <a:gd name="T100" fmla="*/ 0 h 409"/>
                <a:gd name="T101" fmla="*/ 245 w 245"/>
                <a:gd name="T102" fmla="*/ 409 h 4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45" h="409">
                  <a:moveTo>
                    <a:pt x="128" y="0"/>
                  </a:moveTo>
                  <a:lnTo>
                    <a:pt x="86" y="40"/>
                  </a:lnTo>
                  <a:lnTo>
                    <a:pt x="32" y="126"/>
                  </a:lnTo>
                  <a:lnTo>
                    <a:pt x="5" y="196"/>
                  </a:lnTo>
                  <a:lnTo>
                    <a:pt x="0" y="240"/>
                  </a:lnTo>
                  <a:lnTo>
                    <a:pt x="16" y="290"/>
                  </a:lnTo>
                  <a:lnTo>
                    <a:pt x="54" y="332"/>
                  </a:lnTo>
                  <a:lnTo>
                    <a:pt x="75" y="339"/>
                  </a:lnTo>
                  <a:lnTo>
                    <a:pt x="78" y="385"/>
                  </a:lnTo>
                  <a:lnTo>
                    <a:pt x="106" y="409"/>
                  </a:lnTo>
                  <a:lnTo>
                    <a:pt x="151" y="409"/>
                  </a:lnTo>
                  <a:lnTo>
                    <a:pt x="184" y="391"/>
                  </a:lnTo>
                  <a:lnTo>
                    <a:pt x="184" y="339"/>
                  </a:lnTo>
                  <a:lnTo>
                    <a:pt x="215" y="298"/>
                  </a:lnTo>
                  <a:lnTo>
                    <a:pt x="237" y="277"/>
                  </a:lnTo>
                  <a:lnTo>
                    <a:pt x="245" y="261"/>
                  </a:lnTo>
                  <a:lnTo>
                    <a:pt x="202" y="270"/>
                  </a:lnTo>
                  <a:lnTo>
                    <a:pt x="162" y="315"/>
                  </a:lnTo>
                  <a:lnTo>
                    <a:pt x="151" y="374"/>
                  </a:lnTo>
                  <a:lnTo>
                    <a:pt x="135" y="382"/>
                  </a:lnTo>
                  <a:lnTo>
                    <a:pt x="113" y="360"/>
                  </a:lnTo>
                  <a:lnTo>
                    <a:pt x="114" y="276"/>
                  </a:lnTo>
                  <a:lnTo>
                    <a:pt x="82" y="297"/>
                  </a:lnTo>
                  <a:lnTo>
                    <a:pt x="55" y="280"/>
                  </a:lnTo>
                  <a:lnTo>
                    <a:pt x="29" y="240"/>
                  </a:lnTo>
                  <a:lnTo>
                    <a:pt x="29" y="200"/>
                  </a:lnTo>
                  <a:lnTo>
                    <a:pt x="62" y="131"/>
                  </a:lnTo>
                  <a:lnTo>
                    <a:pt x="113" y="44"/>
                  </a:lnTo>
                  <a:lnTo>
                    <a:pt x="129" y="11"/>
                  </a:lnTo>
                  <a:lnTo>
                    <a:pt x="128" y="0"/>
                  </a:lnTo>
                  <a:close/>
                </a:path>
              </a:pathLst>
            </a:custGeom>
            <a:solidFill>
              <a:srgbClr val="000000"/>
            </a:solidFill>
            <a:ln w="9525">
              <a:noFill/>
              <a:round/>
              <a:headEnd/>
              <a:tailEnd/>
            </a:ln>
          </p:spPr>
          <p:txBody>
            <a:bodyPr/>
            <a:lstStyle/>
            <a:p>
              <a:endParaRPr lang="en-US"/>
            </a:p>
          </p:txBody>
        </p:sp>
        <p:sp>
          <p:nvSpPr>
            <p:cNvPr id="4134" name="Freeform 36"/>
            <p:cNvSpPr>
              <a:spLocks/>
            </p:cNvSpPr>
            <p:nvPr/>
          </p:nvSpPr>
          <p:spPr bwMode="auto">
            <a:xfrm>
              <a:off x="3636" y="2478"/>
              <a:ext cx="111" cy="61"/>
            </a:xfrm>
            <a:custGeom>
              <a:avLst/>
              <a:gdLst>
                <a:gd name="T0" fmla="*/ 1 w 221"/>
                <a:gd name="T1" fmla="*/ 0 h 123"/>
                <a:gd name="T2" fmla="*/ 1 w 221"/>
                <a:gd name="T3" fmla="*/ 0 h 123"/>
                <a:gd name="T4" fmla="*/ 1 w 221"/>
                <a:gd name="T5" fmla="*/ 0 h 123"/>
                <a:gd name="T6" fmla="*/ 1 w 221"/>
                <a:gd name="T7" fmla="*/ 0 h 123"/>
                <a:gd name="T8" fmla="*/ 1 w 221"/>
                <a:gd name="T9" fmla="*/ 0 h 123"/>
                <a:gd name="T10" fmla="*/ 1 w 221"/>
                <a:gd name="T11" fmla="*/ 0 h 123"/>
                <a:gd name="T12" fmla="*/ 1 w 221"/>
                <a:gd name="T13" fmla="*/ 0 h 123"/>
                <a:gd name="T14" fmla="*/ 1 w 221"/>
                <a:gd name="T15" fmla="*/ 0 h 123"/>
                <a:gd name="T16" fmla="*/ 1 w 221"/>
                <a:gd name="T17" fmla="*/ 0 h 123"/>
                <a:gd name="T18" fmla="*/ 0 w 221"/>
                <a:gd name="T19" fmla="*/ 0 h 123"/>
                <a:gd name="T20" fmla="*/ 1 w 221"/>
                <a:gd name="T21" fmla="*/ 0 h 123"/>
                <a:gd name="T22" fmla="*/ 1 w 221"/>
                <a:gd name="T23" fmla="*/ 0 h 123"/>
                <a:gd name="T24" fmla="*/ 1 w 221"/>
                <a:gd name="T25" fmla="*/ 0 h 123"/>
                <a:gd name="T26" fmla="*/ 1 w 221"/>
                <a:gd name="T27" fmla="*/ 0 h 12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21"/>
                <a:gd name="T43" fmla="*/ 0 h 123"/>
                <a:gd name="T44" fmla="*/ 221 w 221"/>
                <a:gd name="T45" fmla="*/ 123 h 12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21" h="123">
                  <a:moveTo>
                    <a:pt x="7" y="0"/>
                  </a:moveTo>
                  <a:lnTo>
                    <a:pt x="48" y="43"/>
                  </a:lnTo>
                  <a:lnTo>
                    <a:pt x="113" y="83"/>
                  </a:lnTo>
                  <a:lnTo>
                    <a:pt x="167" y="103"/>
                  </a:lnTo>
                  <a:lnTo>
                    <a:pt x="221" y="112"/>
                  </a:lnTo>
                  <a:lnTo>
                    <a:pt x="209" y="123"/>
                  </a:lnTo>
                  <a:lnTo>
                    <a:pt x="155" y="115"/>
                  </a:lnTo>
                  <a:lnTo>
                    <a:pt x="84" y="85"/>
                  </a:lnTo>
                  <a:lnTo>
                    <a:pt x="35" y="53"/>
                  </a:lnTo>
                  <a:lnTo>
                    <a:pt x="0" y="26"/>
                  </a:lnTo>
                  <a:lnTo>
                    <a:pt x="7" y="0"/>
                  </a:lnTo>
                  <a:close/>
                </a:path>
              </a:pathLst>
            </a:custGeom>
            <a:solidFill>
              <a:srgbClr val="000000"/>
            </a:solidFill>
            <a:ln w="9525">
              <a:noFill/>
              <a:round/>
              <a:headEnd/>
              <a:tailEnd/>
            </a:ln>
          </p:spPr>
          <p:txBody>
            <a:bodyPr/>
            <a:lstStyle/>
            <a:p>
              <a:endParaRPr lang="en-US"/>
            </a:p>
          </p:txBody>
        </p:sp>
        <p:sp>
          <p:nvSpPr>
            <p:cNvPr id="4135" name="Freeform 37"/>
            <p:cNvSpPr>
              <a:spLocks/>
            </p:cNvSpPr>
            <p:nvPr/>
          </p:nvSpPr>
          <p:spPr bwMode="auto">
            <a:xfrm>
              <a:off x="3693" y="2590"/>
              <a:ext cx="296" cy="244"/>
            </a:xfrm>
            <a:custGeom>
              <a:avLst/>
              <a:gdLst>
                <a:gd name="T0" fmla="*/ 1 w 592"/>
                <a:gd name="T1" fmla="*/ 0 h 490"/>
                <a:gd name="T2" fmla="*/ 3 w 592"/>
                <a:gd name="T3" fmla="*/ 1 h 490"/>
                <a:gd name="T4" fmla="*/ 3 w 592"/>
                <a:gd name="T5" fmla="*/ 1 h 490"/>
                <a:gd name="T6" fmla="*/ 3 w 592"/>
                <a:gd name="T7" fmla="*/ 1 h 490"/>
                <a:gd name="T8" fmla="*/ 2 w 592"/>
                <a:gd name="T9" fmla="*/ 0 h 490"/>
                <a:gd name="T10" fmla="*/ 0 w 592"/>
                <a:gd name="T11" fmla="*/ 0 h 490"/>
                <a:gd name="T12" fmla="*/ 1 w 592"/>
                <a:gd name="T13" fmla="*/ 0 h 490"/>
                <a:gd name="T14" fmla="*/ 1 w 592"/>
                <a:gd name="T15" fmla="*/ 0 h 490"/>
                <a:gd name="T16" fmla="*/ 1 w 592"/>
                <a:gd name="T17" fmla="*/ 0 h 490"/>
                <a:gd name="T18" fmla="*/ 1 w 592"/>
                <a:gd name="T19" fmla="*/ 0 h 490"/>
                <a:gd name="T20" fmla="*/ 1 w 592"/>
                <a:gd name="T21" fmla="*/ 0 h 49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92"/>
                <a:gd name="T34" fmla="*/ 0 h 490"/>
                <a:gd name="T35" fmla="*/ 592 w 592"/>
                <a:gd name="T36" fmla="*/ 490 h 49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92" h="490">
                  <a:moveTo>
                    <a:pt x="22" y="0"/>
                  </a:moveTo>
                  <a:lnTo>
                    <a:pt x="588" y="390"/>
                  </a:lnTo>
                  <a:lnTo>
                    <a:pt x="592" y="441"/>
                  </a:lnTo>
                  <a:lnTo>
                    <a:pt x="585" y="490"/>
                  </a:lnTo>
                  <a:lnTo>
                    <a:pt x="273" y="252"/>
                  </a:lnTo>
                  <a:lnTo>
                    <a:pt x="0" y="59"/>
                  </a:lnTo>
                  <a:lnTo>
                    <a:pt x="4" y="3"/>
                  </a:lnTo>
                  <a:lnTo>
                    <a:pt x="22" y="0"/>
                  </a:lnTo>
                  <a:close/>
                </a:path>
              </a:pathLst>
            </a:custGeom>
            <a:solidFill>
              <a:srgbClr val="000000"/>
            </a:solidFill>
            <a:ln w="9525">
              <a:noFill/>
              <a:round/>
              <a:headEnd/>
              <a:tailEnd/>
            </a:ln>
          </p:spPr>
          <p:txBody>
            <a:bodyPr/>
            <a:lstStyle/>
            <a:p>
              <a:endParaRPr lang="en-US"/>
            </a:p>
          </p:txBody>
        </p:sp>
        <p:sp>
          <p:nvSpPr>
            <p:cNvPr id="4136" name="Freeform 38"/>
            <p:cNvSpPr>
              <a:spLocks/>
            </p:cNvSpPr>
            <p:nvPr/>
          </p:nvSpPr>
          <p:spPr bwMode="auto">
            <a:xfrm>
              <a:off x="3593" y="2652"/>
              <a:ext cx="244" cy="244"/>
            </a:xfrm>
            <a:custGeom>
              <a:avLst/>
              <a:gdLst>
                <a:gd name="T0" fmla="*/ 2 w 487"/>
                <a:gd name="T1" fmla="*/ 1 h 487"/>
                <a:gd name="T2" fmla="*/ 1 w 487"/>
                <a:gd name="T3" fmla="*/ 1 h 487"/>
                <a:gd name="T4" fmla="*/ 1 w 487"/>
                <a:gd name="T5" fmla="*/ 2 h 487"/>
                <a:gd name="T6" fmla="*/ 1 w 487"/>
                <a:gd name="T7" fmla="*/ 2 h 487"/>
                <a:gd name="T8" fmla="*/ 1 w 487"/>
                <a:gd name="T9" fmla="*/ 2 h 487"/>
                <a:gd name="T10" fmla="*/ 0 w 487"/>
                <a:gd name="T11" fmla="*/ 2 h 487"/>
                <a:gd name="T12" fmla="*/ 1 w 487"/>
                <a:gd name="T13" fmla="*/ 2 h 487"/>
                <a:gd name="T14" fmla="*/ 1 w 487"/>
                <a:gd name="T15" fmla="*/ 2 h 487"/>
                <a:gd name="T16" fmla="*/ 1 w 487"/>
                <a:gd name="T17" fmla="*/ 2 h 487"/>
                <a:gd name="T18" fmla="*/ 1 w 487"/>
                <a:gd name="T19" fmla="*/ 2 h 487"/>
                <a:gd name="T20" fmla="*/ 1 w 487"/>
                <a:gd name="T21" fmla="*/ 2 h 487"/>
                <a:gd name="T22" fmla="*/ 1 w 487"/>
                <a:gd name="T23" fmla="*/ 1 h 487"/>
                <a:gd name="T24" fmla="*/ 1 w 487"/>
                <a:gd name="T25" fmla="*/ 1 h 487"/>
                <a:gd name="T26" fmla="*/ 2 w 487"/>
                <a:gd name="T27" fmla="*/ 1 h 487"/>
                <a:gd name="T28" fmla="*/ 2 w 487"/>
                <a:gd name="T29" fmla="*/ 1 h 487"/>
                <a:gd name="T30" fmla="*/ 2 w 487"/>
                <a:gd name="T31" fmla="*/ 0 h 487"/>
                <a:gd name="T32" fmla="*/ 2 w 487"/>
                <a:gd name="T33" fmla="*/ 1 h 487"/>
                <a:gd name="T34" fmla="*/ 2 w 487"/>
                <a:gd name="T35" fmla="*/ 1 h 487"/>
                <a:gd name="T36" fmla="*/ 2 w 487"/>
                <a:gd name="T37" fmla="*/ 1 h 487"/>
                <a:gd name="T38" fmla="*/ 2 w 487"/>
                <a:gd name="T39" fmla="*/ 1 h 48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87"/>
                <a:gd name="T61" fmla="*/ 0 h 487"/>
                <a:gd name="T62" fmla="*/ 487 w 487"/>
                <a:gd name="T63" fmla="*/ 487 h 48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87" h="487">
                  <a:moveTo>
                    <a:pt x="297" y="9"/>
                  </a:moveTo>
                  <a:lnTo>
                    <a:pt x="173" y="131"/>
                  </a:lnTo>
                  <a:lnTo>
                    <a:pt x="36" y="324"/>
                  </a:lnTo>
                  <a:lnTo>
                    <a:pt x="17" y="386"/>
                  </a:lnTo>
                  <a:lnTo>
                    <a:pt x="4" y="396"/>
                  </a:lnTo>
                  <a:lnTo>
                    <a:pt x="0" y="425"/>
                  </a:lnTo>
                  <a:lnTo>
                    <a:pt x="62" y="487"/>
                  </a:lnTo>
                  <a:lnTo>
                    <a:pt x="73" y="476"/>
                  </a:lnTo>
                  <a:lnTo>
                    <a:pt x="23" y="417"/>
                  </a:lnTo>
                  <a:lnTo>
                    <a:pt x="58" y="408"/>
                  </a:lnTo>
                  <a:lnTo>
                    <a:pt x="59" y="366"/>
                  </a:lnTo>
                  <a:lnTo>
                    <a:pt x="129" y="254"/>
                  </a:lnTo>
                  <a:lnTo>
                    <a:pt x="221" y="141"/>
                  </a:lnTo>
                  <a:lnTo>
                    <a:pt x="289" y="75"/>
                  </a:lnTo>
                  <a:lnTo>
                    <a:pt x="487" y="135"/>
                  </a:lnTo>
                  <a:lnTo>
                    <a:pt x="333" y="0"/>
                  </a:lnTo>
                  <a:lnTo>
                    <a:pt x="297" y="9"/>
                  </a:lnTo>
                  <a:close/>
                </a:path>
              </a:pathLst>
            </a:custGeom>
            <a:solidFill>
              <a:srgbClr val="000000"/>
            </a:solidFill>
            <a:ln w="9525">
              <a:noFill/>
              <a:round/>
              <a:headEnd/>
              <a:tailEnd/>
            </a:ln>
          </p:spPr>
          <p:txBody>
            <a:bodyPr/>
            <a:lstStyle/>
            <a:p>
              <a:endParaRPr lang="en-US"/>
            </a:p>
          </p:txBody>
        </p:sp>
        <p:sp>
          <p:nvSpPr>
            <p:cNvPr id="4137" name="Freeform 39"/>
            <p:cNvSpPr>
              <a:spLocks/>
            </p:cNvSpPr>
            <p:nvPr/>
          </p:nvSpPr>
          <p:spPr bwMode="auto">
            <a:xfrm>
              <a:off x="3738" y="2553"/>
              <a:ext cx="36" cy="24"/>
            </a:xfrm>
            <a:custGeom>
              <a:avLst/>
              <a:gdLst>
                <a:gd name="T0" fmla="*/ 1 w 71"/>
                <a:gd name="T1" fmla="*/ 0 h 47"/>
                <a:gd name="T2" fmla="*/ 1 w 71"/>
                <a:gd name="T3" fmla="*/ 1 h 47"/>
                <a:gd name="T4" fmla="*/ 1 w 71"/>
                <a:gd name="T5" fmla="*/ 1 h 47"/>
                <a:gd name="T6" fmla="*/ 1 w 71"/>
                <a:gd name="T7" fmla="*/ 1 h 47"/>
                <a:gd name="T8" fmla="*/ 0 w 71"/>
                <a:gd name="T9" fmla="*/ 1 h 47"/>
                <a:gd name="T10" fmla="*/ 1 w 71"/>
                <a:gd name="T11" fmla="*/ 0 h 47"/>
                <a:gd name="T12" fmla="*/ 1 w 71"/>
                <a:gd name="T13" fmla="*/ 0 h 47"/>
                <a:gd name="T14" fmla="*/ 1 w 71"/>
                <a:gd name="T15" fmla="*/ 0 h 47"/>
                <a:gd name="T16" fmla="*/ 1 w 71"/>
                <a:gd name="T17" fmla="*/ 0 h 4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1"/>
                <a:gd name="T28" fmla="*/ 0 h 47"/>
                <a:gd name="T29" fmla="*/ 71 w 71"/>
                <a:gd name="T30" fmla="*/ 47 h 4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1" h="47">
                  <a:moveTo>
                    <a:pt x="7" y="0"/>
                  </a:moveTo>
                  <a:lnTo>
                    <a:pt x="71" y="31"/>
                  </a:lnTo>
                  <a:lnTo>
                    <a:pt x="70" y="47"/>
                  </a:lnTo>
                  <a:lnTo>
                    <a:pt x="31" y="34"/>
                  </a:lnTo>
                  <a:lnTo>
                    <a:pt x="0" y="11"/>
                  </a:lnTo>
                  <a:lnTo>
                    <a:pt x="7" y="0"/>
                  </a:lnTo>
                  <a:close/>
                </a:path>
              </a:pathLst>
            </a:custGeom>
            <a:solidFill>
              <a:srgbClr val="000000"/>
            </a:solidFill>
            <a:ln w="9525">
              <a:noFill/>
              <a:round/>
              <a:headEnd/>
              <a:tailEnd/>
            </a:ln>
          </p:spPr>
          <p:txBody>
            <a:bodyPr/>
            <a:lstStyle/>
            <a:p>
              <a:endParaRPr lang="en-US"/>
            </a:p>
          </p:txBody>
        </p:sp>
        <p:sp>
          <p:nvSpPr>
            <p:cNvPr id="4138" name="Freeform 40"/>
            <p:cNvSpPr>
              <a:spLocks/>
            </p:cNvSpPr>
            <p:nvPr/>
          </p:nvSpPr>
          <p:spPr bwMode="auto">
            <a:xfrm>
              <a:off x="3885" y="2573"/>
              <a:ext cx="34" cy="62"/>
            </a:xfrm>
            <a:custGeom>
              <a:avLst/>
              <a:gdLst>
                <a:gd name="T0" fmla="*/ 0 w 66"/>
                <a:gd name="T1" fmla="*/ 1 h 124"/>
                <a:gd name="T2" fmla="*/ 1 w 66"/>
                <a:gd name="T3" fmla="*/ 1 h 124"/>
                <a:gd name="T4" fmla="*/ 1 w 66"/>
                <a:gd name="T5" fmla="*/ 1 h 124"/>
                <a:gd name="T6" fmla="*/ 1 w 66"/>
                <a:gd name="T7" fmla="*/ 1 h 124"/>
                <a:gd name="T8" fmla="*/ 1 w 66"/>
                <a:gd name="T9" fmla="*/ 0 h 124"/>
                <a:gd name="T10" fmla="*/ 0 w 66"/>
                <a:gd name="T11" fmla="*/ 1 h 124"/>
                <a:gd name="T12" fmla="*/ 0 w 66"/>
                <a:gd name="T13" fmla="*/ 1 h 124"/>
                <a:gd name="T14" fmla="*/ 0 w 66"/>
                <a:gd name="T15" fmla="*/ 1 h 124"/>
                <a:gd name="T16" fmla="*/ 0 w 66"/>
                <a:gd name="T17" fmla="*/ 1 h 1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6"/>
                <a:gd name="T28" fmla="*/ 0 h 124"/>
                <a:gd name="T29" fmla="*/ 66 w 66"/>
                <a:gd name="T30" fmla="*/ 124 h 1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6" h="124">
                  <a:moveTo>
                    <a:pt x="0" y="8"/>
                  </a:moveTo>
                  <a:lnTo>
                    <a:pt x="20" y="65"/>
                  </a:lnTo>
                  <a:lnTo>
                    <a:pt x="66" y="124"/>
                  </a:lnTo>
                  <a:lnTo>
                    <a:pt x="34" y="62"/>
                  </a:lnTo>
                  <a:lnTo>
                    <a:pt x="9" y="0"/>
                  </a:lnTo>
                  <a:lnTo>
                    <a:pt x="0" y="8"/>
                  </a:lnTo>
                  <a:close/>
                </a:path>
              </a:pathLst>
            </a:custGeom>
            <a:solidFill>
              <a:srgbClr val="000000"/>
            </a:solidFill>
            <a:ln w="9525">
              <a:noFill/>
              <a:round/>
              <a:headEnd/>
              <a:tailEnd/>
            </a:ln>
          </p:spPr>
          <p:txBody>
            <a:bodyPr/>
            <a:lstStyle/>
            <a:p>
              <a:endParaRPr lang="en-US"/>
            </a:p>
          </p:txBody>
        </p:sp>
        <p:sp>
          <p:nvSpPr>
            <p:cNvPr id="4139" name="Freeform 41"/>
            <p:cNvSpPr>
              <a:spLocks/>
            </p:cNvSpPr>
            <p:nvPr/>
          </p:nvSpPr>
          <p:spPr bwMode="auto">
            <a:xfrm>
              <a:off x="3833" y="2761"/>
              <a:ext cx="92" cy="19"/>
            </a:xfrm>
            <a:custGeom>
              <a:avLst/>
              <a:gdLst>
                <a:gd name="T0" fmla="*/ 0 w 185"/>
                <a:gd name="T1" fmla="*/ 1 h 38"/>
                <a:gd name="T2" fmla="*/ 0 w 185"/>
                <a:gd name="T3" fmla="*/ 1 h 38"/>
                <a:gd name="T4" fmla="*/ 0 w 185"/>
                <a:gd name="T5" fmla="*/ 0 h 38"/>
                <a:gd name="T6" fmla="*/ 0 w 185"/>
                <a:gd name="T7" fmla="*/ 1 h 38"/>
                <a:gd name="T8" fmla="*/ 0 w 185"/>
                <a:gd name="T9" fmla="*/ 1 h 38"/>
                <a:gd name="T10" fmla="*/ 0 w 185"/>
                <a:gd name="T11" fmla="*/ 1 h 38"/>
                <a:gd name="T12" fmla="*/ 0 w 185"/>
                <a:gd name="T13" fmla="*/ 1 h 38"/>
                <a:gd name="T14" fmla="*/ 0 w 185"/>
                <a:gd name="T15" fmla="*/ 1 h 38"/>
                <a:gd name="T16" fmla="*/ 0 w 185"/>
                <a:gd name="T17" fmla="*/ 1 h 38"/>
                <a:gd name="T18" fmla="*/ 0 w 185"/>
                <a:gd name="T19" fmla="*/ 1 h 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5"/>
                <a:gd name="T31" fmla="*/ 0 h 38"/>
                <a:gd name="T32" fmla="*/ 185 w 185"/>
                <a:gd name="T33" fmla="*/ 38 h 3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5" h="38">
                  <a:moveTo>
                    <a:pt x="171" y="23"/>
                  </a:moveTo>
                  <a:lnTo>
                    <a:pt x="112" y="16"/>
                  </a:lnTo>
                  <a:lnTo>
                    <a:pt x="0" y="0"/>
                  </a:lnTo>
                  <a:lnTo>
                    <a:pt x="87" y="24"/>
                  </a:lnTo>
                  <a:lnTo>
                    <a:pt x="141" y="35"/>
                  </a:lnTo>
                  <a:lnTo>
                    <a:pt x="185" y="38"/>
                  </a:lnTo>
                  <a:lnTo>
                    <a:pt x="171" y="23"/>
                  </a:lnTo>
                  <a:close/>
                </a:path>
              </a:pathLst>
            </a:custGeom>
            <a:solidFill>
              <a:srgbClr val="000000"/>
            </a:solidFill>
            <a:ln w="9525">
              <a:noFill/>
              <a:round/>
              <a:headEnd/>
              <a:tailEnd/>
            </a:ln>
          </p:spPr>
          <p:txBody>
            <a:bodyPr/>
            <a:lstStyle/>
            <a:p>
              <a:endParaRPr lang="en-US"/>
            </a:p>
          </p:txBody>
        </p:sp>
        <p:sp>
          <p:nvSpPr>
            <p:cNvPr id="4140" name="Freeform 42"/>
            <p:cNvSpPr>
              <a:spLocks/>
            </p:cNvSpPr>
            <p:nvPr/>
          </p:nvSpPr>
          <p:spPr bwMode="auto">
            <a:xfrm>
              <a:off x="3980" y="2761"/>
              <a:ext cx="111" cy="95"/>
            </a:xfrm>
            <a:custGeom>
              <a:avLst/>
              <a:gdLst>
                <a:gd name="T0" fmla="*/ 1 w 221"/>
                <a:gd name="T1" fmla="*/ 1 h 190"/>
                <a:gd name="T2" fmla="*/ 1 w 221"/>
                <a:gd name="T3" fmla="*/ 1 h 190"/>
                <a:gd name="T4" fmla="*/ 1 w 221"/>
                <a:gd name="T5" fmla="*/ 0 h 190"/>
                <a:gd name="T6" fmla="*/ 1 w 221"/>
                <a:gd name="T7" fmla="*/ 1 h 190"/>
                <a:gd name="T8" fmla="*/ 1 w 221"/>
                <a:gd name="T9" fmla="*/ 1 h 190"/>
                <a:gd name="T10" fmla="*/ 1 w 221"/>
                <a:gd name="T11" fmla="*/ 1 h 190"/>
                <a:gd name="T12" fmla="*/ 1 w 221"/>
                <a:gd name="T13" fmla="*/ 1 h 190"/>
                <a:gd name="T14" fmla="*/ 1 w 221"/>
                <a:gd name="T15" fmla="*/ 1 h 190"/>
                <a:gd name="T16" fmla="*/ 1 w 221"/>
                <a:gd name="T17" fmla="*/ 1 h 190"/>
                <a:gd name="T18" fmla="*/ 1 w 221"/>
                <a:gd name="T19" fmla="*/ 1 h 190"/>
                <a:gd name="T20" fmla="*/ 1 w 221"/>
                <a:gd name="T21" fmla="*/ 1 h 190"/>
                <a:gd name="T22" fmla="*/ 1 w 221"/>
                <a:gd name="T23" fmla="*/ 1 h 190"/>
                <a:gd name="T24" fmla="*/ 1 w 221"/>
                <a:gd name="T25" fmla="*/ 1 h 190"/>
                <a:gd name="T26" fmla="*/ 1 w 221"/>
                <a:gd name="T27" fmla="*/ 1 h 190"/>
                <a:gd name="T28" fmla="*/ 1 w 221"/>
                <a:gd name="T29" fmla="*/ 1 h 190"/>
                <a:gd name="T30" fmla="*/ 1 w 221"/>
                <a:gd name="T31" fmla="*/ 1 h 190"/>
                <a:gd name="T32" fmla="*/ 1 w 221"/>
                <a:gd name="T33" fmla="*/ 1 h 190"/>
                <a:gd name="T34" fmla="*/ 1 w 221"/>
                <a:gd name="T35" fmla="*/ 1 h 190"/>
                <a:gd name="T36" fmla="*/ 1 w 221"/>
                <a:gd name="T37" fmla="*/ 1 h 190"/>
                <a:gd name="T38" fmla="*/ 1 w 221"/>
                <a:gd name="T39" fmla="*/ 1 h 190"/>
                <a:gd name="T40" fmla="*/ 1 w 221"/>
                <a:gd name="T41" fmla="*/ 1 h 190"/>
                <a:gd name="T42" fmla="*/ 1 w 221"/>
                <a:gd name="T43" fmla="*/ 1 h 190"/>
                <a:gd name="T44" fmla="*/ 1 w 221"/>
                <a:gd name="T45" fmla="*/ 1 h 190"/>
                <a:gd name="T46" fmla="*/ 1 w 221"/>
                <a:gd name="T47" fmla="*/ 1 h 190"/>
                <a:gd name="T48" fmla="*/ 1 w 221"/>
                <a:gd name="T49" fmla="*/ 1 h 190"/>
                <a:gd name="T50" fmla="*/ 1 w 221"/>
                <a:gd name="T51" fmla="*/ 1 h 190"/>
                <a:gd name="T52" fmla="*/ 1 w 221"/>
                <a:gd name="T53" fmla="*/ 1 h 190"/>
                <a:gd name="T54" fmla="*/ 1 w 221"/>
                <a:gd name="T55" fmla="*/ 1 h 190"/>
                <a:gd name="T56" fmla="*/ 0 w 221"/>
                <a:gd name="T57" fmla="*/ 1 h 190"/>
                <a:gd name="T58" fmla="*/ 1 w 221"/>
                <a:gd name="T59" fmla="*/ 1 h 190"/>
                <a:gd name="T60" fmla="*/ 1 w 221"/>
                <a:gd name="T61" fmla="*/ 1 h 190"/>
                <a:gd name="T62" fmla="*/ 1 w 221"/>
                <a:gd name="T63" fmla="*/ 1 h 190"/>
                <a:gd name="T64" fmla="*/ 1 w 221"/>
                <a:gd name="T65" fmla="*/ 1 h 1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21"/>
                <a:gd name="T100" fmla="*/ 0 h 190"/>
                <a:gd name="T101" fmla="*/ 221 w 221"/>
                <a:gd name="T102" fmla="*/ 190 h 19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21" h="190">
                  <a:moveTo>
                    <a:pt x="12" y="39"/>
                  </a:moveTo>
                  <a:lnTo>
                    <a:pt x="47" y="16"/>
                  </a:lnTo>
                  <a:lnTo>
                    <a:pt x="75" y="0"/>
                  </a:lnTo>
                  <a:lnTo>
                    <a:pt x="90" y="6"/>
                  </a:lnTo>
                  <a:lnTo>
                    <a:pt x="105" y="41"/>
                  </a:lnTo>
                  <a:lnTo>
                    <a:pt x="125" y="28"/>
                  </a:lnTo>
                  <a:lnTo>
                    <a:pt x="147" y="37"/>
                  </a:lnTo>
                  <a:lnTo>
                    <a:pt x="159" y="68"/>
                  </a:lnTo>
                  <a:lnTo>
                    <a:pt x="185" y="56"/>
                  </a:lnTo>
                  <a:lnTo>
                    <a:pt x="202" y="60"/>
                  </a:lnTo>
                  <a:lnTo>
                    <a:pt x="217" y="80"/>
                  </a:lnTo>
                  <a:lnTo>
                    <a:pt x="221" y="190"/>
                  </a:lnTo>
                  <a:lnTo>
                    <a:pt x="205" y="187"/>
                  </a:lnTo>
                  <a:lnTo>
                    <a:pt x="202" y="95"/>
                  </a:lnTo>
                  <a:lnTo>
                    <a:pt x="185" y="85"/>
                  </a:lnTo>
                  <a:lnTo>
                    <a:pt x="156" y="97"/>
                  </a:lnTo>
                  <a:lnTo>
                    <a:pt x="125" y="172"/>
                  </a:lnTo>
                  <a:lnTo>
                    <a:pt x="105" y="161"/>
                  </a:lnTo>
                  <a:lnTo>
                    <a:pt x="144" y="87"/>
                  </a:lnTo>
                  <a:lnTo>
                    <a:pt x="136" y="63"/>
                  </a:lnTo>
                  <a:lnTo>
                    <a:pt x="121" y="58"/>
                  </a:lnTo>
                  <a:lnTo>
                    <a:pt x="90" y="90"/>
                  </a:lnTo>
                  <a:lnTo>
                    <a:pt x="66" y="140"/>
                  </a:lnTo>
                  <a:lnTo>
                    <a:pt x="48" y="132"/>
                  </a:lnTo>
                  <a:lnTo>
                    <a:pt x="86" y="67"/>
                  </a:lnTo>
                  <a:lnTo>
                    <a:pt x="86" y="39"/>
                  </a:lnTo>
                  <a:lnTo>
                    <a:pt x="73" y="28"/>
                  </a:lnTo>
                  <a:lnTo>
                    <a:pt x="39" y="45"/>
                  </a:lnTo>
                  <a:lnTo>
                    <a:pt x="0" y="76"/>
                  </a:lnTo>
                  <a:lnTo>
                    <a:pt x="12" y="39"/>
                  </a:lnTo>
                  <a:close/>
                </a:path>
              </a:pathLst>
            </a:custGeom>
            <a:solidFill>
              <a:srgbClr val="000000"/>
            </a:solidFill>
            <a:ln w="9525">
              <a:noFill/>
              <a:round/>
              <a:headEnd/>
              <a:tailEnd/>
            </a:ln>
          </p:spPr>
          <p:txBody>
            <a:bodyPr/>
            <a:lstStyle/>
            <a:p>
              <a:endParaRPr lang="en-US"/>
            </a:p>
          </p:txBody>
        </p:sp>
        <p:sp>
          <p:nvSpPr>
            <p:cNvPr id="4141" name="Freeform 43"/>
            <p:cNvSpPr>
              <a:spLocks/>
            </p:cNvSpPr>
            <p:nvPr/>
          </p:nvSpPr>
          <p:spPr bwMode="auto">
            <a:xfrm>
              <a:off x="3980" y="2799"/>
              <a:ext cx="972" cy="691"/>
            </a:xfrm>
            <a:custGeom>
              <a:avLst/>
              <a:gdLst>
                <a:gd name="T0" fmla="*/ 0 w 1945"/>
                <a:gd name="T1" fmla="*/ 1 h 1381"/>
                <a:gd name="T2" fmla="*/ 0 w 1945"/>
                <a:gd name="T3" fmla="*/ 1 h 1381"/>
                <a:gd name="T4" fmla="*/ 0 w 1945"/>
                <a:gd name="T5" fmla="*/ 1 h 1381"/>
                <a:gd name="T6" fmla="*/ 0 w 1945"/>
                <a:gd name="T7" fmla="*/ 1 h 1381"/>
                <a:gd name="T8" fmla="*/ 0 w 1945"/>
                <a:gd name="T9" fmla="*/ 1 h 1381"/>
                <a:gd name="T10" fmla="*/ 1 w 1945"/>
                <a:gd name="T11" fmla="*/ 1 h 1381"/>
                <a:gd name="T12" fmla="*/ 2 w 1945"/>
                <a:gd name="T13" fmla="*/ 2 h 1381"/>
                <a:gd name="T14" fmla="*/ 2 w 1945"/>
                <a:gd name="T15" fmla="*/ 2 h 1381"/>
                <a:gd name="T16" fmla="*/ 2 w 1945"/>
                <a:gd name="T17" fmla="*/ 3 h 1381"/>
                <a:gd name="T18" fmla="*/ 2 w 1945"/>
                <a:gd name="T19" fmla="*/ 3 h 1381"/>
                <a:gd name="T20" fmla="*/ 2 w 1945"/>
                <a:gd name="T21" fmla="*/ 4 h 1381"/>
                <a:gd name="T22" fmla="*/ 2 w 1945"/>
                <a:gd name="T23" fmla="*/ 4 h 1381"/>
                <a:gd name="T24" fmla="*/ 3 w 1945"/>
                <a:gd name="T25" fmla="*/ 4 h 1381"/>
                <a:gd name="T26" fmla="*/ 3 w 1945"/>
                <a:gd name="T27" fmla="*/ 5 h 1381"/>
                <a:gd name="T28" fmla="*/ 4 w 1945"/>
                <a:gd name="T29" fmla="*/ 5 h 1381"/>
                <a:gd name="T30" fmla="*/ 5 w 1945"/>
                <a:gd name="T31" fmla="*/ 5 h 1381"/>
                <a:gd name="T32" fmla="*/ 5 w 1945"/>
                <a:gd name="T33" fmla="*/ 5 h 1381"/>
                <a:gd name="T34" fmla="*/ 6 w 1945"/>
                <a:gd name="T35" fmla="*/ 5 h 1381"/>
                <a:gd name="T36" fmla="*/ 7 w 1945"/>
                <a:gd name="T37" fmla="*/ 5 h 1381"/>
                <a:gd name="T38" fmla="*/ 7 w 1945"/>
                <a:gd name="T39" fmla="*/ 5 h 1381"/>
                <a:gd name="T40" fmla="*/ 7 w 1945"/>
                <a:gd name="T41" fmla="*/ 5 h 1381"/>
                <a:gd name="T42" fmla="*/ 7 w 1945"/>
                <a:gd name="T43" fmla="*/ 5 h 1381"/>
                <a:gd name="T44" fmla="*/ 7 w 1945"/>
                <a:gd name="T45" fmla="*/ 6 h 1381"/>
                <a:gd name="T46" fmla="*/ 7 w 1945"/>
                <a:gd name="T47" fmla="*/ 6 h 1381"/>
                <a:gd name="T48" fmla="*/ 6 w 1945"/>
                <a:gd name="T49" fmla="*/ 6 h 1381"/>
                <a:gd name="T50" fmla="*/ 6 w 1945"/>
                <a:gd name="T51" fmla="*/ 6 h 1381"/>
                <a:gd name="T52" fmla="*/ 4 w 1945"/>
                <a:gd name="T53" fmla="*/ 6 h 1381"/>
                <a:gd name="T54" fmla="*/ 3 w 1945"/>
                <a:gd name="T55" fmla="*/ 5 h 1381"/>
                <a:gd name="T56" fmla="*/ 3 w 1945"/>
                <a:gd name="T57" fmla="*/ 5 h 1381"/>
                <a:gd name="T58" fmla="*/ 2 w 1945"/>
                <a:gd name="T59" fmla="*/ 4 h 1381"/>
                <a:gd name="T60" fmla="*/ 2 w 1945"/>
                <a:gd name="T61" fmla="*/ 4 h 1381"/>
                <a:gd name="T62" fmla="*/ 2 w 1945"/>
                <a:gd name="T63" fmla="*/ 3 h 1381"/>
                <a:gd name="T64" fmla="*/ 2 w 1945"/>
                <a:gd name="T65" fmla="*/ 3 h 1381"/>
                <a:gd name="T66" fmla="*/ 2 w 1945"/>
                <a:gd name="T67" fmla="*/ 2 h 1381"/>
                <a:gd name="T68" fmla="*/ 2 w 1945"/>
                <a:gd name="T69" fmla="*/ 2 h 1381"/>
                <a:gd name="T70" fmla="*/ 1 w 1945"/>
                <a:gd name="T71" fmla="*/ 2 h 1381"/>
                <a:gd name="T72" fmla="*/ 1 w 1945"/>
                <a:gd name="T73" fmla="*/ 2 h 1381"/>
                <a:gd name="T74" fmla="*/ 1 w 1945"/>
                <a:gd name="T75" fmla="*/ 2 h 1381"/>
                <a:gd name="T76" fmla="*/ 1 w 1945"/>
                <a:gd name="T77" fmla="*/ 2 h 1381"/>
                <a:gd name="T78" fmla="*/ 0 w 1945"/>
                <a:gd name="T79" fmla="*/ 1 h 1381"/>
                <a:gd name="T80" fmla="*/ 0 w 1945"/>
                <a:gd name="T81" fmla="*/ 1 h 1381"/>
                <a:gd name="T82" fmla="*/ 0 w 1945"/>
                <a:gd name="T83" fmla="*/ 1 h 1381"/>
                <a:gd name="T84" fmla="*/ 0 w 1945"/>
                <a:gd name="T85" fmla="*/ 0 h 1381"/>
                <a:gd name="T86" fmla="*/ 0 w 1945"/>
                <a:gd name="T87" fmla="*/ 1 h 1381"/>
                <a:gd name="T88" fmla="*/ 0 w 1945"/>
                <a:gd name="T89" fmla="*/ 1 h 1381"/>
                <a:gd name="T90" fmla="*/ 0 w 1945"/>
                <a:gd name="T91" fmla="*/ 1 h 1381"/>
                <a:gd name="T92" fmla="*/ 0 w 1945"/>
                <a:gd name="T93" fmla="*/ 1 h 1381"/>
                <a:gd name="T94" fmla="*/ 0 w 1945"/>
                <a:gd name="T95" fmla="*/ 1 h 138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945"/>
                <a:gd name="T145" fmla="*/ 0 h 1381"/>
                <a:gd name="T146" fmla="*/ 1945 w 1945"/>
                <a:gd name="T147" fmla="*/ 1381 h 1381"/>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945" h="1381">
                  <a:moveTo>
                    <a:pt x="12" y="11"/>
                  </a:moveTo>
                  <a:lnTo>
                    <a:pt x="66" y="64"/>
                  </a:lnTo>
                  <a:lnTo>
                    <a:pt x="113" y="85"/>
                  </a:lnTo>
                  <a:lnTo>
                    <a:pt x="144" y="106"/>
                  </a:lnTo>
                  <a:lnTo>
                    <a:pt x="205" y="111"/>
                  </a:lnTo>
                  <a:lnTo>
                    <a:pt x="386" y="228"/>
                  </a:lnTo>
                  <a:lnTo>
                    <a:pt x="596" y="402"/>
                  </a:lnTo>
                  <a:lnTo>
                    <a:pt x="616" y="467"/>
                  </a:lnTo>
                  <a:lnTo>
                    <a:pt x="618" y="525"/>
                  </a:lnTo>
                  <a:lnTo>
                    <a:pt x="618" y="668"/>
                  </a:lnTo>
                  <a:lnTo>
                    <a:pt x="661" y="778"/>
                  </a:lnTo>
                  <a:lnTo>
                    <a:pt x="742" y="894"/>
                  </a:lnTo>
                  <a:lnTo>
                    <a:pt x="848" y="993"/>
                  </a:lnTo>
                  <a:lnTo>
                    <a:pt x="997" y="1098"/>
                  </a:lnTo>
                  <a:lnTo>
                    <a:pt x="1195" y="1186"/>
                  </a:lnTo>
                  <a:lnTo>
                    <a:pt x="1365" y="1237"/>
                  </a:lnTo>
                  <a:lnTo>
                    <a:pt x="1513" y="1262"/>
                  </a:lnTo>
                  <a:lnTo>
                    <a:pt x="1682" y="1272"/>
                  </a:lnTo>
                  <a:lnTo>
                    <a:pt x="1821" y="1258"/>
                  </a:lnTo>
                  <a:lnTo>
                    <a:pt x="1945" y="1186"/>
                  </a:lnTo>
                  <a:lnTo>
                    <a:pt x="1911" y="1225"/>
                  </a:lnTo>
                  <a:lnTo>
                    <a:pt x="1871" y="1265"/>
                  </a:lnTo>
                  <a:lnTo>
                    <a:pt x="1875" y="1310"/>
                  </a:lnTo>
                  <a:lnTo>
                    <a:pt x="1825" y="1339"/>
                  </a:lnTo>
                  <a:lnTo>
                    <a:pt x="1706" y="1381"/>
                  </a:lnTo>
                  <a:lnTo>
                    <a:pt x="1544" y="1377"/>
                  </a:lnTo>
                  <a:lnTo>
                    <a:pt x="1274" y="1326"/>
                  </a:lnTo>
                  <a:lnTo>
                    <a:pt x="1022" y="1227"/>
                  </a:lnTo>
                  <a:lnTo>
                    <a:pt x="824" y="1102"/>
                  </a:lnTo>
                  <a:lnTo>
                    <a:pt x="688" y="947"/>
                  </a:lnTo>
                  <a:lnTo>
                    <a:pt x="609" y="823"/>
                  </a:lnTo>
                  <a:lnTo>
                    <a:pt x="581" y="723"/>
                  </a:lnTo>
                  <a:lnTo>
                    <a:pt x="580" y="645"/>
                  </a:lnTo>
                  <a:lnTo>
                    <a:pt x="581" y="501"/>
                  </a:lnTo>
                  <a:lnTo>
                    <a:pt x="560" y="431"/>
                  </a:lnTo>
                  <a:lnTo>
                    <a:pt x="491" y="360"/>
                  </a:lnTo>
                  <a:lnTo>
                    <a:pt x="360" y="277"/>
                  </a:lnTo>
                  <a:lnTo>
                    <a:pt x="357" y="451"/>
                  </a:lnTo>
                  <a:lnTo>
                    <a:pt x="256" y="293"/>
                  </a:lnTo>
                  <a:lnTo>
                    <a:pt x="170" y="185"/>
                  </a:lnTo>
                  <a:lnTo>
                    <a:pt x="127" y="157"/>
                  </a:lnTo>
                  <a:lnTo>
                    <a:pt x="12" y="71"/>
                  </a:lnTo>
                  <a:lnTo>
                    <a:pt x="0" y="0"/>
                  </a:lnTo>
                  <a:lnTo>
                    <a:pt x="12" y="11"/>
                  </a:lnTo>
                  <a:close/>
                </a:path>
              </a:pathLst>
            </a:custGeom>
            <a:solidFill>
              <a:srgbClr val="000000"/>
            </a:solidFill>
            <a:ln w="9525">
              <a:noFill/>
              <a:round/>
              <a:headEnd/>
              <a:tailEnd/>
            </a:ln>
          </p:spPr>
          <p:txBody>
            <a:bodyPr/>
            <a:lstStyle/>
            <a:p>
              <a:endParaRPr lang="en-US"/>
            </a:p>
          </p:txBody>
        </p:sp>
        <p:sp>
          <p:nvSpPr>
            <p:cNvPr id="4142" name="Freeform 44"/>
            <p:cNvSpPr>
              <a:spLocks/>
            </p:cNvSpPr>
            <p:nvPr/>
          </p:nvSpPr>
          <p:spPr bwMode="auto">
            <a:xfrm>
              <a:off x="4200" y="2846"/>
              <a:ext cx="821" cy="608"/>
            </a:xfrm>
            <a:custGeom>
              <a:avLst/>
              <a:gdLst>
                <a:gd name="T0" fmla="*/ 1 w 1641"/>
                <a:gd name="T1" fmla="*/ 1 h 1215"/>
                <a:gd name="T2" fmla="*/ 1 w 1641"/>
                <a:gd name="T3" fmla="*/ 1 h 1215"/>
                <a:gd name="T4" fmla="*/ 2 w 1641"/>
                <a:gd name="T5" fmla="*/ 1 h 1215"/>
                <a:gd name="T6" fmla="*/ 2 w 1641"/>
                <a:gd name="T7" fmla="*/ 1 h 1215"/>
                <a:gd name="T8" fmla="*/ 3 w 1641"/>
                <a:gd name="T9" fmla="*/ 1 h 1215"/>
                <a:gd name="T10" fmla="*/ 3 w 1641"/>
                <a:gd name="T11" fmla="*/ 1 h 1215"/>
                <a:gd name="T12" fmla="*/ 4 w 1641"/>
                <a:gd name="T13" fmla="*/ 2 h 1215"/>
                <a:gd name="T14" fmla="*/ 5 w 1641"/>
                <a:gd name="T15" fmla="*/ 2 h 1215"/>
                <a:gd name="T16" fmla="*/ 6 w 1641"/>
                <a:gd name="T17" fmla="*/ 2 h 1215"/>
                <a:gd name="T18" fmla="*/ 7 w 1641"/>
                <a:gd name="T19" fmla="*/ 3 h 1215"/>
                <a:gd name="T20" fmla="*/ 7 w 1641"/>
                <a:gd name="T21" fmla="*/ 3 h 1215"/>
                <a:gd name="T22" fmla="*/ 7 w 1641"/>
                <a:gd name="T23" fmla="*/ 4 h 1215"/>
                <a:gd name="T24" fmla="*/ 7 w 1641"/>
                <a:gd name="T25" fmla="*/ 4 h 1215"/>
                <a:gd name="T26" fmla="*/ 7 w 1641"/>
                <a:gd name="T27" fmla="*/ 4 h 1215"/>
                <a:gd name="T28" fmla="*/ 7 w 1641"/>
                <a:gd name="T29" fmla="*/ 5 h 1215"/>
                <a:gd name="T30" fmla="*/ 6 w 1641"/>
                <a:gd name="T31" fmla="*/ 5 h 1215"/>
                <a:gd name="T32" fmla="*/ 6 w 1641"/>
                <a:gd name="T33" fmla="*/ 5 h 1215"/>
                <a:gd name="T34" fmla="*/ 6 w 1641"/>
                <a:gd name="T35" fmla="*/ 5 h 1215"/>
                <a:gd name="T36" fmla="*/ 6 w 1641"/>
                <a:gd name="T37" fmla="*/ 5 h 1215"/>
                <a:gd name="T38" fmla="*/ 6 w 1641"/>
                <a:gd name="T39" fmla="*/ 5 h 1215"/>
                <a:gd name="T40" fmla="*/ 6 w 1641"/>
                <a:gd name="T41" fmla="*/ 5 h 1215"/>
                <a:gd name="T42" fmla="*/ 7 w 1641"/>
                <a:gd name="T43" fmla="*/ 5 h 1215"/>
                <a:gd name="T44" fmla="*/ 7 w 1641"/>
                <a:gd name="T45" fmla="*/ 4 h 1215"/>
                <a:gd name="T46" fmla="*/ 7 w 1641"/>
                <a:gd name="T47" fmla="*/ 4 h 1215"/>
                <a:gd name="T48" fmla="*/ 7 w 1641"/>
                <a:gd name="T49" fmla="*/ 4 h 1215"/>
                <a:gd name="T50" fmla="*/ 7 w 1641"/>
                <a:gd name="T51" fmla="*/ 3 h 1215"/>
                <a:gd name="T52" fmla="*/ 7 w 1641"/>
                <a:gd name="T53" fmla="*/ 3 h 1215"/>
                <a:gd name="T54" fmla="*/ 6 w 1641"/>
                <a:gd name="T55" fmla="*/ 2 h 1215"/>
                <a:gd name="T56" fmla="*/ 5 w 1641"/>
                <a:gd name="T57" fmla="*/ 2 h 1215"/>
                <a:gd name="T58" fmla="*/ 4 w 1641"/>
                <a:gd name="T59" fmla="*/ 1 h 1215"/>
                <a:gd name="T60" fmla="*/ 3 w 1641"/>
                <a:gd name="T61" fmla="*/ 1 h 1215"/>
                <a:gd name="T62" fmla="*/ 3 w 1641"/>
                <a:gd name="T63" fmla="*/ 1 h 1215"/>
                <a:gd name="T64" fmla="*/ 2 w 1641"/>
                <a:gd name="T65" fmla="*/ 1 h 1215"/>
                <a:gd name="T66" fmla="*/ 2 w 1641"/>
                <a:gd name="T67" fmla="*/ 1 h 1215"/>
                <a:gd name="T68" fmla="*/ 1 w 1641"/>
                <a:gd name="T69" fmla="*/ 1 h 1215"/>
                <a:gd name="T70" fmla="*/ 0 w 1641"/>
                <a:gd name="T71" fmla="*/ 0 h 1215"/>
                <a:gd name="T72" fmla="*/ 1 w 1641"/>
                <a:gd name="T73" fmla="*/ 1 h 1215"/>
                <a:gd name="T74" fmla="*/ 1 w 1641"/>
                <a:gd name="T75" fmla="*/ 1 h 1215"/>
                <a:gd name="T76" fmla="*/ 1 w 1641"/>
                <a:gd name="T77" fmla="*/ 1 h 1215"/>
                <a:gd name="T78" fmla="*/ 1 w 1641"/>
                <a:gd name="T79" fmla="*/ 1 h 121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641"/>
                <a:gd name="T121" fmla="*/ 0 h 1215"/>
                <a:gd name="T122" fmla="*/ 1641 w 1641"/>
                <a:gd name="T123" fmla="*/ 1215 h 1215"/>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641" h="1215">
                  <a:moveTo>
                    <a:pt x="1" y="28"/>
                  </a:moveTo>
                  <a:lnTo>
                    <a:pt x="141" y="112"/>
                  </a:lnTo>
                  <a:lnTo>
                    <a:pt x="346" y="203"/>
                  </a:lnTo>
                  <a:lnTo>
                    <a:pt x="464" y="230"/>
                  </a:lnTo>
                  <a:lnTo>
                    <a:pt x="600" y="242"/>
                  </a:lnTo>
                  <a:lnTo>
                    <a:pt x="764" y="242"/>
                  </a:lnTo>
                  <a:lnTo>
                    <a:pt x="925" y="265"/>
                  </a:lnTo>
                  <a:lnTo>
                    <a:pt x="1169" y="345"/>
                  </a:lnTo>
                  <a:lnTo>
                    <a:pt x="1359" y="454"/>
                  </a:lnTo>
                  <a:lnTo>
                    <a:pt x="1537" y="636"/>
                  </a:lnTo>
                  <a:lnTo>
                    <a:pt x="1611" y="762"/>
                  </a:lnTo>
                  <a:lnTo>
                    <a:pt x="1628" y="840"/>
                  </a:lnTo>
                  <a:lnTo>
                    <a:pt x="1623" y="933"/>
                  </a:lnTo>
                  <a:lnTo>
                    <a:pt x="1611" y="1004"/>
                  </a:lnTo>
                  <a:lnTo>
                    <a:pt x="1571" y="1078"/>
                  </a:lnTo>
                  <a:lnTo>
                    <a:pt x="1520" y="1142"/>
                  </a:lnTo>
                  <a:lnTo>
                    <a:pt x="1466" y="1184"/>
                  </a:lnTo>
                  <a:lnTo>
                    <a:pt x="1412" y="1208"/>
                  </a:lnTo>
                  <a:lnTo>
                    <a:pt x="1435" y="1215"/>
                  </a:lnTo>
                  <a:lnTo>
                    <a:pt x="1483" y="1197"/>
                  </a:lnTo>
                  <a:lnTo>
                    <a:pt x="1533" y="1151"/>
                  </a:lnTo>
                  <a:lnTo>
                    <a:pt x="1583" y="1089"/>
                  </a:lnTo>
                  <a:lnTo>
                    <a:pt x="1625" y="1000"/>
                  </a:lnTo>
                  <a:lnTo>
                    <a:pt x="1638" y="926"/>
                  </a:lnTo>
                  <a:lnTo>
                    <a:pt x="1641" y="829"/>
                  </a:lnTo>
                  <a:lnTo>
                    <a:pt x="1623" y="748"/>
                  </a:lnTo>
                  <a:lnTo>
                    <a:pt x="1556" y="625"/>
                  </a:lnTo>
                  <a:lnTo>
                    <a:pt x="1373" y="438"/>
                  </a:lnTo>
                  <a:lnTo>
                    <a:pt x="1180" y="325"/>
                  </a:lnTo>
                  <a:lnTo>
                    <a:pt x="930" y="242"/>
                  </a:lnTo>
                  <a:lnTo>
                    <a:pt x="755" y="226"/>
                  </a:lnTo>
                  <a:lnTo>
                    <a:pt x="585" y="224"/>
                  </a:lnTo>
                  <a:lnTo>
                    <a:pt x="473" y="209"/>
                  </a:lnTo>
                  <a:lnTo>
                    <a:pt x="342" y="185"/>
                  </a:lnTo>
                  <a:lnTo>
                    <a:pt x="155" y="91"/>
                  </a:lnTo>
                  <a:lnTo>
                    <a:pt x="0" y="0"/>
                  </a:lnTo>
                  <a:lnTo>
                    <a:pt x="1" y="28"/>
                  </a:lnTo>
                  <a:close/>
                </a:path>
              </a:pathLst>
            </a:custGeom>
            <a:solidFill>
              <a:srgbClr val="000000"/>
            </a:solidFill>
            <a:ln w="9525">
              <a:noFill/>
              <a:round/>
              <a:headEnd/>
              <a:tailEnd/>
            </a:ln>
          </p:spPr>
          <p:txBody>
            <a:bodyPr/>
            <a:lstStyle/>
            <a:p>
              <a:endParaRPr lang="en-US"/>
            </a:p>
          </p:txBody>
        </p:sp>
        <p:sp>
          <p:nvSpPr>
            <p:cNvPr id="4143" name="Freeform 45"/>
            <p:cNvSpPr>
              <a:spLocks/>
            </p:cNvSpPr>
            <p:nvPr/>
          </p:nvSpPr>
          <p:spPr bwMode="auto">
            <a:xfrm>
              <a:off x="4359" y="3012"/>
              <a:ext cx="301" cy="327"/>
            </a:xfrm>
            <a:custGeom>
              <a:avLst/>
              <a:gdLst>
                <a:gd name="T0" fmla="*/ 2 w 603"/>
                <a:gd name="T1" fmla="*/ 0 h 655"/>
                <a:gd name="T2" fmla="*/ 1 w 603"/>
                <a:gd name="T3" fmla="*/ 0 h 655"/>
                <a:gd name="T4" fmla="*/ 1 w 603"/>
                <a:gd name="T5" fmla="*/ 0 h 655"/>
                <a:gd name="T6" fmla="*/ 0 w 603"/>
                <a:gd name="T7" fmla="*/ 0 h 655"/>
                <a:gd name="T8" fmla="*/ 0 w 603"/>
                <a:gd name="T9" fmla="*/ 0 h 655"/>
                <a:gd name="T10" fmla="*/ 0 w 603"/>
                <a:gd name="T11" fmla="*/ 0 h 655"/>
                <a:gd name="T12" fmla="*/ 0 w 603"/>
                <a:gd name="T13" fmla="*/ 0 h 655"/>
                <a:gd name="T14" fmla="*/ 0 w 603"/>
                <a:gd name="T15" fmla="*/ 0 h 655"/>
                <a:gd name="T16" fmla="*/ 0 w 603"/>
                <a:gd name="T17" fmla="*/ 1 h 655"/>
                <a:gd name="T18" fmla="*/ 0 w 603"/>
                <a:gd name="T19" fmla="*/ 1 h 655"/>
                <a:gd name="T20" fmla="*/ 1 w 603"/>
                <a:gd name="T21" fmla="*/ 2 h 655"/>
                <a:gd name="T22" fmla="*/ 1 w 603"/>
                <a:gd name="T23" fmla="*/ 2 h 655"/>
                <a:gd name="T24" fmla="*/ 1 w 603"/>
                <a:gd name="T25" fmla="*/ 2 h 655"/>
                <a:gd name="T26" fmla="*/ 1 w 603"/>
                <a:gd name="T27" fmla="*/ 2 h 655"/>
                <a:gd name="T28" fmla="*/ 1 w 603"/>
                <a:gd name="T29" fmla="*/ 2 h 655"/>
                <a:gd name="T30" fmla="*/ 0 w 603"/>
                <a:gd name="T31" fmla="*/ 1 h 655"/>
                <a:gd name="T32" fmla="*/ 0 w 603"/>
                <a:gd name="T33" fmla="*/ 1 h 655"/>
                <a:gd name="T34" fmla="*/ 0 w 603"/>
                <a:gd name="T35" fmla="*/ 1 h 655"/>
                <a:gd name="T36" fmla="*/ 0 w 603"/>
                <a:gd name="T37" fmla="*/ 0 h 655"/>
                <a:gd name="T38" fmla="*/ 0 w 603"/>
                <a:gd name="T39" fmla="*/ 1 h 655"/>
                <a:gd name="T40" fmla="*/ 0 w 603"/>
                <a:gd name="T41" fmla="*/ 0 h 655"/>
                <a:gd name="T42" fmla="*/ 0 w 603"/>
                <a:gd name="T43" fmla="*/ 0 h 655"/>
                <a:gd name="T44" fmla="*/ 0 w 603"/>
                <a:gd name="T45" fmla="*/ 0 h 655"/>
                <a:gd name="T46" fmla="*/ 1 w 603"/>
                <a:gd name="T47" fmla="*/ 0 h 655"/>
                <a:gd name="T48" fmla="*/ 1 w 603"/>
                <a:gd name="T49" fmla="*/ 0 h 655"/>
                <a:gd name="T50" fmla="*/ 2 w 603"/>
                <a:gd name="T51" fmla="*/ 0 h 655"/>
                <a:gd name="T52" fmla="*/ 2 w 603"/>
                <a:gd name="T53" fmla="*/ 0 h 655"/>
                <a:gd name="T54" fmla="*/ 2 w 603"/>
                <a:gd name="T55" fmla="*/ 0 h 655"/>
                <a:gd name="T56" fmla="*/ 2 w 603"/>
                <a:gd name="T57" fmla="*/ 0 h 655"/>
                <a:gd name="T58" fmla="*/ 2 w 603"/>
                <a:gd name="T59" fmla="*/ 0 h 655"/>
                <a:gd name="T60" fmla="*/ 2 w 603"/>
                <a:gd name="T61" fmla="*/ 0 h 65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603"/>
                <a:gd name="T94" fmla="*/ 0 h 655"/>
                <a:gd name="T95" fmla="*/ 603 w 603"/>
                <a:gd name="T96" fmla="*/ 655 h 65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603" h="655">
                  <a:moveTo>
                    <a:pt x="569" y="42"/>
                  </a:moveTo>
                  <a:lnTo>
                    <a:pt x="421" y="10"/>
                  </a:lnTo>
                  <a:lnTo>
                    <a:pt x="332" y="0"/>
                  </a:lnTo>
                  <a:lnTo>
                    <a:pt x="166" y="6"/>
                  </a:lnTo>
                  <a:lnTo>
                    <a:pt x="94" y="26"/>
                  </a:lnTo>
                  <a:lnTo>
                    <a:pt x="36" y="82"/>
                  </a:lnTo>
                  <a:lnTo>
                    <a:pt x="0" y="148"/>
                  </a:lnTo>
                  <a:lnTo>
                    <a:pt x="0" y="232"/>
                  </a:lnTo>
                  <a:lnTo>
                    <a:pt x="47" y="353"/>
                  </a:lnTo>
                  <a:lnTo>
                    <a:pt x="143" y="452"/>
                  </a:lnTo>
                  <a:lnTo>
                    <a:pt x="260" y="546"/>
                  </a:lnTo>
                  <a:lnTo>
                    <a:pt x="430" y="635"/>
                  </a:lnTo>
                  <a:lnTo>
                    <a:pt x="502" y="655"/>
                  </a:lnTo>
                  <a:lnTo>
                    <a:pt x="441" y="619"/>
                  </a:lnTo>
                  <a:lnTo>
                    <a:pt x="275" y="533"/>
                  </a:lnTo>
                  <a:lnTo>
                    <a:pt x="163" y="434"/>
                  </a:lnTo>
                  <a:lnTo>
                    <a:pt x="75" y="345"/>
                  </a:lnTo>
                  <a:lnTo>
                    <a:pt x="35" y="262"/>
                  </a:lnTo>
                  <a:lnTo>
                    <a:pt x="43" y="201"/>
                  </a:lnTo>
                  <a:lnTo>
                    <a:pt x="67" y="258"/>
                  </a:lnTo>
                  <a:lnTo>
                    <a:pt x="82" y="185"/>
                  </a:lnTo>
                  <a:lnTo>
                    <a:pt x="136" y="128"/>
                  </a:lnTo>
                  <a:lnTo>
                    <a:pt x="189" y="89"/>
                  </a:lnTo>
                  <a:lnTo>
                    <a:pt x="311" y="61"/>
                  </a:lnTo>
                  <a:lnTo>
                    <a:pt x="421" y="46"/>
                  </a:lnTo>
                  <a:lnTo>
                    <a:pt x="527" y="51"/>
                  </a:lnTo>
                  <a:lnTo>
                    <a:pt x="603" y="68"/>
                  </a:lnTo>
                  <a:lnTo>
                    <a:pt x="569" y="42"/>
                  </a:lnTo>
                  <a:close/>
                </a:path>
              </a:pathLst>
            </a:custGeom>
            <a:solidFill>
              <a:srgbClr val="000000"/>
            </a:solidFill>
            <a:ln w="9525">
              <a:noFill/>
              <a:round/>
              <a:headEnd/>
              <a:tailEnd/>
            </a:ln>
          </p:spPr>
          <p:txBody>
            <a:bodyPr/>
            <a:lstStyle/>
            <a:p>
              <a:endParaRPr lang="en-US"/>
            </a:p>
          </p:txBody>
        </p:sp>
        <p:sp>
          <p:nvSpPr>
            <p:cNvPr id="4144" name="Freeform 46"/>
            <p:cNvSpPr>
              <a:spLocks/>
            </p:cNvSpPr>
            <p:nvPr/>
          </p:nvSpPr>
          <p:spPr bwMode="auto">
            <a:xfrm>
              <a:off x="4738" y="3090"/>
              <a:ext cx="197" cy="246"/>
            </a:xfrm>
            <a:custGeom>
              <a:avLst/>
              <a:gdLst>
                <a:gd name="T0" fmla="*/ 1 w 394"/>
                <a:gd name="T1" fmla="*/ 0 h 493"/>
                <a:gd name="T2" fmla="*/ 1 w 394"/>
                <a:gd name="T3" fmla="*/ 0 h 493"/>
                <a:gd name="T4" fmla="*/ 1 w 394"/>
                <a:gd name="T5" fmla="*/ 0 h 493"/>
                <a:gd name="T6" fmla="*/ 2 w 394"/>
                <a:gd name="T7" fmla="*/ 1 h 493"/>
                <a:gd name="T8" fmla="*/ 2 w 394"/>
                <a:gd name="T9" fmla="*/ 1 h 493"/>
                <a:gd name="T10" fmla="*/ 2 w 394"/>
                <a:gd name="T11" fmla="*/ 1 h 493"/>
                <a:gd name="T12" fmla="*/ 2 w 394"/>
                <a:gd name="T13" fmla="*/ 1 h 493"/>
                <a:gd name="T14" fmla="*/ 2 w 394"/>
                <a:gd name="T15" fmla="*/ 1 h 493"/>
                <a:gd name="T16" fmla="*/ 2 w 394"/>
                <a:gd name="T17" fmla="*/ 1 h 493"/>
                <a:gd name="T18" fmla="*/ 2 w 394"/>
                <a:gd name="T19" fmla="*/ 1 h 493"/>
                <a:gd name="T20" fmla="*/ 2 w 394"/>
                <a:gd name="T21" fmla="*/ 0 h 493"/>
                <a:gd name="T22" fmla="*/ 1 w 394"/>
                <a:gd name="T23" fmla="*/ 0 h 493"/>
                <a:gd name="T24" fmla="*/ 1 w 394"/>
                <a:gd name="T25" fmla="*/ 0 h 493"/>
                <a:gd name="T26" fmla="*/ 1 w 394"/>
                <a:gd name="T27" fmla="*/ 0 h 493"/>
                <a:gd name="T28" fmla="*/ 0 w 394"/>
                <a:gd name="T29" fmla="*/ 0 h 493"/>
                <a:gd name="T30" fmla="*/ 1 w 394"/>
                <a:gd name="T31" fmla="*/ 0 h 493"/>
                <a:gd name="T32" fmla="*/ 1 w 394"/>
                <a:gd name="T33" fmla="*/ 0 h 493"/>
                <a:gd name="T34" fmla="*/ 1 w 394"/>
                <a:gd name="T35" fmla="*/ 0 h 493"/>
                <a:gd name="T36" fmla="*/ 1 w 394"/>
                <a:gd name="T37" fmla="*/ 0 h 49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94"/>
                <a:gd name="T58" fmla="*/ 0 h 493"/>
                <a:gd name="T59" fmla="*/ 394 w 394"/>
                <a:gd name="T60" fmla="*/ 493 h 49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94" h="493">
                  <a:moveTo>
                    <a:pt x="19" y="36"/>
                  </a:moveTo>
                  <a:lnTo>
                    <a:pt x="131" y="94"/>
                  </a:lnTo>
                  <a:lnTo>
                    <a:pt x="252" y="218"/>
                  </a:lnTo>
                  <a:lnTo>
                    <a:pt x="321" y="338"/>
                  </a:lnTo>
                  <a:lnTo>
                    <a:pt x="344" y="420"/>
                  </a:lnTo>
                  <a:lnTo>
                    <a:pt x="340" y="467"/>
                  </a:lnTo>
                  <a:lnTo>
                    <a:pt x="349" y="493"/>
                  </a:lnTo>
                  <a:lnTo>
                    <a:pt x="380" y="481"/>
                  </a:lnTo>
                  <a:lnTo>
                    <a:pt x="394" y="428"/>
                  </a:lnTo>
                  <a:lnTo>
                    <a:pt x="361" y="330"/>
                  </a:lnTo>
                  <a:lnTo>
                    <a:pt x="293" y="202"/>
                  </a:lnTo>
                  <a:lnTo>
                    <a:pt x="171" y="90"/>
                  </a:lnTo>
                  <a:lnTo>
                    <a:pt x="43" y="5"/>
                  </a:lnTo>
                  <a:lnTo>
                    <a:pt x="4" y="0"/>
                  </a:lnTo>
                  <a:lnTo>
                    <a:pt x="0" y="22"/>
                  </a:lnTo>
                  <a:lnTo>
                    <a:pt x="19" y="36"/>
                  </a:lnTo>
                  <a:close/>
                </a:path>
              </a:pathLst>
            </a:custGeom>
            <a:solidFill>
              <a:srgbClr val="000000"/>
            </a:solidFill>
            <a:ln w="9525">
              <a:noFill/>
              <a:round/>
              <a:headEnd/>
              <a:tailEnd/>
            </a:ln>
          </p:spPr>
          <p:txBody>
            <a:bodyPr/>
            <a:lstStyle/>
            <a:p>
              <a:endParaRPr lang="en-US"/>
            </a:p>
          </p:txBody>
        </p:sp>
        <p:sp>
          <p:nvSpPr>
            <p:cNvPr id="4145" name="Freeform 47"/>
            <p:cNvSpPr>
              <a:spLocks/>
            </p:cNvSpPr>
            <p:nvPr/>
          </p:nvSpPr>
          <p:spPr bwMode="auto">
            <a:xfrm>
              <a:off x="3591" y="2890"/>
              <a:ext cx="537" cy="331"/>
            </a:xfrm>
            <a:custGeom>
              <a:avLst/>
              <a:gdLst>
                <a:gd name="T0" fmla="*/ 1 w 1074"/>
                <a:gd name="T1" fmla="*/ 0 h 661"/>
                <a:gd name="T2" fmla="*/ 1 w 1074"/>
                <a:gd name="T3" fmla="*/ 1 h 661"/>
                <a:gd name="T4" fmla="*/ 1 w 1074"/>
                <a:gd name="T5" fmla="*/ 1 h 661"/>
                <a:gd name="T6" fmla="*/ 2 w 1074"/>
                <a:gd name="T7" fmla="*/ 1 h 661"/>
                <a:gd name="T8" fmla="*/ 3 w 1074"/>
                <a:gd name="T9" fmla="*/ 2 h 661"/>
                <a:gd name="T10" fmla="*/ 3 w 1074"/>
                <a:gd name="T11" fmla="*/ 2 h 661"/>
                <a:gd name="T12" fmla="*/ 4 w 1074"/>
                <a:gd name="T13" fmla="*/ 2 h 661"/>
                <a:gd name="T14" fmla="*/ 4 w 1074"/>
                <a:gd name="T15" fmla="*/ 2 h 661"/>
                <a:gd name="T16" fmla="*/ 5 w 1074"/>
                <a:gd name="T17" fmla="*/ 2 h 661"/>
                <a:gd name="T18" fmla="*/ 5 w 1074"/>
                <a:gd name="T19" fmla="*/ 2 h 661"/>
                <a:gd name="T20" fmla="*/ 4 w 1074"/>
                <a:gd name="T21" fmla="*/ 2 h 661"/>
                <a:gd name="T22" fmla="*/ 4 w 1074"/>
                <a:gd name="T23" fmla="*/ 2 h 661"/>
                <a:gd name="T24" fmla="*/ 4 w 1074"/>
                <a:gd name="T25" fmla="*/ 3 h 661"/>
                <a:gd name="T26" fmla="*/ 4 w 1074"/>
                <a:gd name="T27" fmla="*/ 3 h 661"/>
                <a:gd name="T28" fmla="*/ 4 w 1074"/>
                <a:gd name="T29" fmla="*/ 3 h 661"/>
                <a:gd name="T30" fmla="*/ 4 w 1074"/>
                <a:gd name="T31" fmla="*/ 3 h 661"/>
                <a:gd name="T32" fmla="*/ 4 w 1074"/>
                <a:gd name="T33" fmla="*/ 3 h 661"/>
                <a:gd name="T34" fmla="*/ 3 w 1074"/>
                <a:gd name="T35" fmla="*/ 2 h 661"/>
                <a:gd name="T36" fmla="*/ 3 w 1074"/>
                <a:gd name="T37" fmla="*/ 3 h 661"/>
                <a:gd name="T38" fmla="*/ 3 w 1074"/>
                <a:gd name="T39" fmla="*/ 3 h 661"/>
                <a:gd name="T40" fmla="*/ 3 w 1074"/>
                <a:gd name="T41" fmla="*/ 2 h 661"/>
                <a:gd name="T42" fmla="*/ 3 w 1074"/>
                <a:gd name="T43" fmla="*/ 2 h 661"/>
                <a:gd name="T44" fmla="*/ 3 w 1074"/>
                <a:gd name="T45" fmla="*/ 3 h 661"/>
                <a:gd name="T46" fmla="*/ 3 w 1074"/>
                <a:gd name="T47" fmla="*/ 3 h 661"/>
                <a:gd name="T48" fmla="*/ 3 w 1074"/>
                <a:gd name="T49" fmla="*/ 2 h 661"/>
                <a:gd name="T50" fmla="*/ 2 w 1074"/>
                <a:gd name="T51" fmla="*/ 3 h 661"/>
                <a:gd name="T52" fmla="*/ 2 w 1074"/>
                <a:gd name="T53" fmla="*/ 3 h 661"/>
                <a:gd name="T54" fmla="*/ 2 w 1074"/>
                <a:gd name="T55" fmla="*/ 3 h 661"/>
                <a:gd name="T56" fmla="*/ 2 w 1074"/>
                <a:gd name="T57" fmla="*/ 3 h 661"/>
                <a:gd name="T58" fmla="*/ 2 w 1074"/>
                <a:gd name="T59" fmla="*/ 3 h 661"/>
                <a:gd name="T60" fmla="*/ 2 w 1074"/>
                <a:gd name="T61" fmla="*/ 3 h 661"/>
                <a:gd name="T62" fmla="*/ 2 w 1074"/>
                <a:gd name="T63" fmla="*/ 2 h 661"/>
                <a:gd name="T64" fmla="*/ 2 w 1074"/>
                <a:gd name="T65" fmla="*/ 2 h 661"/>
                <a:gd name="T66" fmla="*/ 2 w 1074"/>
                <a:gd name="T67" fmla="*/ 2 h 661"/>
                <a:gd name="T68" fmla="*/ 2 w 1074"/>
                <a:gd name="T69" fmla="*/ 2 h 661"/>
                <a:gd name="T70" fmla="*/ 1 w 1074"/>
                <a:gd name="T71" fmla="*/ 2 h 661"/>
                <a:gd name="T72" fmla="*/ 1 w 1074"/>
                <a:gd name="T73" fmla="*/ 1 h 661"/>
                <a:gd name="T74" fmla="*/ 0 w 1074"/>
                <a:gd name="T75" fmla="*/ 1 h 661"/>
                <a:gd name="T76" fmla="*/ 1 w 1074"/>
                <a:gd name="T77" fmla="*/ 1 h 661"/>
                <a:gd name="T78" fmla="*/ 1 w 1074"/>
                <a:gd name="T79" fmla="*/ 1 h 661"/>
                <a:gd name="T80" fmla="*/ 1 w 1074"/>
                <a:gd name="T81" fmla="*/ 0 h 661"/>
                <a:gd name="T82" fmla="*/ 1 w 1074"/>
                <a:gd name="T83" fmla="*/ 0 h 661"/>
                <a:gd name="T84" fmla="*/ 1 w 1074"/>
                <a:gd name="T85" fmla="*/ 0 h 661"/>
                <a:gd name="T86" fmla="*/ 1 w 1074"/>
                <a:gd name="T87" fmla="*/ 0 h 66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74"/>
                <a:gd name="T133" fmla="*/ 0 h 661"/>
                <a:gd name="T134" fmla="*/ 1074 w 1074"/>
                <a:gd name="T135" fmla="*/ 661 h 66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74" h="661">
                  <a:moveTo>
                    <a:pt x="77" y="0"/>
                  </a:moveTo>
                  <a:lnTo>
                    <a:pt x="173" y="92"/>
                  </a:lnTo>
                  <a:lnTo>
                    <a:pt x="280" y="173"/>
                  </a:lnTo>
                  <a:lnTo>
                    <a:pt x="422" y="249"/>
                  </a:lnTo>
                  <a:lnTo>
                    <a:pt x="585" y="297"/>
                  </a:lnTo>
                  <a:lnTo>
                    <a:pt x="730" y="320"/>
                  </a:lnTo>
                  <a:lnTo>
                    <a:pt x="878" y="325"/>
                  </a:lnTo>
                  <a:lnTo>
                    <a:pt x="990" y="302"/>
                  </a:lnTo>
                  <a:lnTo>
                    <a:pt x="1059" y="267"/>
                  </a:lnTo>
                  <a:lnTo>
                    <a:pt x="1074" y="354"/>
                  </a:lnTo>
                  <a:lnTo>
                    <a:pt x="887" y="395"/>
                  </a:lnTo>
                  <a:lnTo>
                    <a:pt x="933" y="472"/>
                  </a:lnTo>
                  <a:lnTo>
                    <a:pt x="976" y="564"/>
                  </a:lnTo>
                  <a:lnTo>
                    <a:pt x="980" y="611"/>
                  </a:lnTo>
                  <a:lnTo>
                    <a:pt x="1010" y="653"/>
                  </a:lnTo>
                  <a:lnTo>
                    <a:pt x="989" y="661"/>
                  </a:lnTo>
                  <a:lnTo>
                    <a:pt x="913" y="611"/>
                  </a:lnTo>
                  <a:lnTo>
                    <a:pt x="824" y="490"/>
                  </a:lnTo>
                  <a:lnTo>
                    <a:pt x="820" y="529"/>
                  </a:lnTo>
                  <a:lnTo>
                    <a:pt x="782" y="524"/>
                  </a:lnTo>
                  <a:lnTo>
                    <a:pt x="769" y="404"/>
                  </a:lnTo>
                  <a:lnTo>
                    <a:pt x="716" y="401"/>
                  </a:lnTo>
                  <a:lnTo>
                    <a:pt x="707" y="541"/>
                  </a:lnTo>
                  <a:lnTo>
                    <a:pt x="657" y="536"/>
                  </a:lnTo>
                  <a:lnTo>
                    <a:pt x="651" y="462"/>
                  </a:lnTo>
                  <a:lnTo>
                    <a:pt x="573" y="541"/>
                  </a:lnTo>
                  <a:lnTo>
                    <a:pt x="485" y="615"/>
                  </a:lnTo>
                  <a:lnTo>
                    <a:pt x="426" y="615"/>
                  </a:lnTo>
                  <a:lnTo>
                    <a:pt x="394" y="608"/>
                  </a:lnTo>
                  <a:lnTo>
                    <a:pt x="444" y="560"/>
                  </a:lnTo>
                  <a:lnTo>
                    <a:pt x="480" y="524"/>
                  </a:lnTo>
                  <a:lnTo>
                    <a:pt x="527" y="449"/>
                  </a:lnTo>
                  <a:lnTo>
                    <a:pt x="562" y="410"/>
                  </a:lnTo>
                  <a:lnTo>
                    <a:pt x="558" y="390"/>
                  </a:lnTo>
                  <a:lnTo>
                    <a:pt x="436" y="362"/>
                  </a:lnTo>
                  <a:lnTo>
                    <a:pt x="200" y="280"/>
                  </a:lnTo>
                  <a:lnTo>
                    <a:pt x="65" y="211"/>
                  </a:lnTo>
                  <a:lnTo>
                    <a:pt x="0" y="147"/>
                  </a:lnTo>
                  <a:lnTo>
                    <a:pt x="54" y="29"/>
                  </a:lnTo>
                  <a:lnTo>
                    <a:pt x="66" y="11"/>
                  </a:lnTo>
                  <a:lnTo>
                    <a:pt x="77" y="0"/>
                  </a:lnTo>
                  <a:close/>
                </a:path>
              </a:pathLst>
            </a:custGeom>
            <a:solidFill>
              <a:srgbClr val="000000"/>
            </a:solidFill>
            <a:ln w="9525">
              <a:noFill/>
              <a:round/>
              <a:headEnd/>
              <a:tailEnd/>
            </a:ln>
          </p:spPr>
          <p:txBody>
            <a:bodyPr/>
            <a:lstStyle/>
            <a:p>
              <a:endParaRPr lang="en-US"/>
            </a:p>
          </p:txBody>
        </p:sp>
        <p:sp>
          <p:nvSpPr>
            <p:cNvPr id="4146" name="Freeform 48"/>
            <p:cNvSpPr>
              <a:spLocks/>
            </p:cNvSpPr>
            <p:nvPr/>
          </p:nvSpPr>
          <p:spPr bwMode="auto">
            <a:xfrm>
              <a:off x="3733" y="2452"/>
              <a:ext cx="55" cy="42"/>
            </a:xfrm>
            <a:custGeom>
              <a:avLst/>
              <a:gdLst>
                <a:gd name="T0" fmla="*/ 1 w 109"/>
                <a:gd name="T1" fmla="*/ 0 h 85"/>
                <a:gd name="T2" fmla="*/ 1 w 109"/>
                <a:gd name="T3" fmla="*/ 0 h 85"/>
                <a:gd name="T4" fmla="*/ 1 w 109"/>
                <a:gd name="T5" fmla="*/ 0 h 85"/>
                <a:gd name="T6" fmla="*/ 1 w 109"/>
                <a:gd name="T7" fmla="*/ 0 h 85"/>
                <a:gd name="T8" fmla="*/ 1 w 109"/>
                <a:gd name="T9" fmla="*/ 0 h 85"/>
                <a:gd name="T10" fmla="*/ 1 w 109"/>
                <a:gd name="T11" fmla="*/ 0 h 85"/>
                <a:gd name="T12" fmla="*/ 1 w 109"/>
                <a:gd name="T13" fmla="*/ 0 h 85"/>
                <a:gd name="T14" fmla="*/ 1 w 109"/>
                <a:gd name="T15" fmla="*/ 0 h 85"/>
                <a:gd name="T16" fmla="*/ 1 w 109"/>
                <a:gd name="T17" fmla="*/ 0 h 85"/>
                <a:gd name="T18" fmla="*/ 0 w 109"/>
                <a:gd name="T19" fmla="*/ 0 h 85"/>
                <a:gd name="T20" fmla="*/ 1 w 109"/>
                <a:gd name="T21" fmla="*/ 0 h 85"/>
                <a:gd name="T22" fmla="*/ 1 w 109"/>
                <a:gd name="T23" fmla="*/ 0 h 85"/>
                <a:gd name="T24" fmla="*/ 1 w 109"/>
                <a:gd name="T25" fmla="*/ 0 h 85"/>
                <a:gd name="T26" fmla="*/ 1 w 109"/>
                <a:gd name="T27" fmla="*/ 0 h 8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09"/>
                <a:gd name="T43" fmla="*/ 0 h 85"/>
                <a:gd name="T44" fmla="*/ 109 w 109"/>
                <a:gd name="T45" fmla="*/ 85 h 8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09" h="85">
                  <a:moveTo>
                    <a:pt x="35" y="42"/>
                  </a:moveTo>
                  <a:lnTo>
                    <a:pt x="74" y="66"/>
                  </a:lnTo>
                  <a:lnTo>
                    <a:pt x="86" y="62"/>
                  </a:lnTo>
                  <a:lnTo>
                    <a:pt x="76" y="28"/>
                  </a:lnTo>
                  <a:lnTo>
                    <a:pt x="100" y="31"/>
                  </a:lnTo>
                  <a:lnTo>
                    <a:pt x="109" y="70"/>
                  </a:lnTo>
                  <a:lnTo>
                    <a:pt x="91" y="85"/>
                  </a:lnTo>
                  <a:lnTo>
                    <a:pt x="65" y="74"/>
                  </a:lnTo>
                  <a:lnTo>
                    <a:pt x="20" y="49"/>
                  </a:lnTo>
                  <a:lnTo>
                    <a:pt x="0" y="0"/>
                  </a:lnTo>
                  <a:lnTo>
                    <a:pt x="35" y="42"/>
                  </a:lnTo>
                  <a:close/>
                </a:path>
              </a:pathLst>
            </a:custGeom>
            <a:solidFill>
              <a:srgbClr val="000000"/>
            </a:solidFill>
            <a:ln w="9525">
              <a:noFill/>
              <a:round/>
              <a:headEnd/>
              <a:tailEnd/>
            </a:ln>
          </p:spPr>
          <p:txBody>
            <a:bodyPr/>
            <a:lstStyle/>
            <a:p>
              <a:endParaRPr lang="en-US"/>
            </a:p>
          </p:txBody>
        </p:sp>
      </p:grpSp>
      <p:sp>
        <p:nvSpPr>
          <p:cNvPr id="4103" name="AutoShape 49"/>
          <p:cNvSpPr>
            <a:spLocks noChangeArrowheads="1"/>
          </p:cNvSpPr>
          <p:nvPr/>
        </p:nvSpPr>
        <p:spPr bwMode="auto">
          <a:xfrm rot="-376923">
            <a:off x="5794375" y="3902075"/>
            <a:ext cx="322263" cy="352425"/>
          </a:xfrm>
          <a:prstGeom prst="roundRect">
            <a:avLst>
              <a:gd name="adj" fmla="val 16667"/>
            </a:avLst>
          </a:prstGeom>
          <a:solidFill>
            <a:srgbClr val="FFFF99"/>
          </a:solidFill>
          <a:ln w="9525">
            <a:solidFill>
              <a:srgbClr val="FFFF99"/>
            </a:solidFill>
            <a:round/>
            <a:headEnd/>
            <a:tailEnd/>
          </a:ln>
        </p:spPr>
        <p:txBody>
          <a:bodyPr wrap="none" anchor="ctr"/>
          <a:lstStyle/>
          <a:p>
            <a:endParaRPr lang="en-US"/>
          </a:p>
        </p:txBody>
      </p:sp>
      <p:sp>
        <p:nvSpPr>
          <p:cNvPr id="4104" name="TextBox 49"/>
          <p:cNvSpPr txBox="1">
            <a:spLocks noChangeArrowheads="1"/>
          </p:cNvSpPr>
          <p:nvPr/>
        </p:nvSpPr>
        <p:spPr bwMode="auto">
          <a:xfrm>
            <a:off x="1447800" y="4800600"/>
            <a:ext cx="6324600" cy="646113"/>
          </a:xfrm>
          <a:prstGeom prst="rect">
            <a:avLst/>
          </a:prstGeom>
          <a:noFill/>
          <a:ln w="9525">
            <a:noFill/>
            <a:miter lim="800000"/>
            <a:headEnd/>
            <a:tailEnd/>
          </a:ln>
        </p:spPr>
        <p:txBody>
          <a:bodyPr>
            <a:spAutoFit/>
          </a:bodyPr>
          <a:lstStyle/>
          <a:p>
            <a:pPr algn="ctr"/>
            <a:r>
              <a:rPr lang="en-US"/>
              <a:t>Fats are almost double the calories and too many can cause weight gain.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8538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2800" dirty="0" smtClean="0"/>
              <a:t>Functions of Fat</a:t>
            </a:r>
          </a:p>
        </p:txBody>
      </p:sp>
      <p:sp>
        <p:nvSpPr>
          <p:cNvPr id="489475" name="Rectangle 3"/>
          <p:cNvSpPr>
            <a:spLocks noGrp="1" noChangeArrowheads="1"/>
          </p:cNvSpPr>
          <p:nvPr>
            <p:ph idx="1"/>
          </p:nvPr>
        </p:nvSpPr>
        <p:spPr>
          <a:xfrm>
            <a:off x="1524000" y="1981200"/>
            <a:ext cx="6096000" cy="3352800"/>
          </a:xfrm>
        </p:spPr>
        <p:txBody>
          <a:bodyPr>
            <a:normAutofit fontScale="77500" lnSpcReduction="20000"/>
          </a:bodyPr>
          <a:lstStyle/>
          <a:p>
            <a:pPr eaLnBrk="1" hangingPunct="1">
              <a:lnSpc>
                <a:spcPct val="90000"/>
              </a:lnSpc>
            </a:pPr>
            <a:r>
              <a:rPr lang="en-US" sz="3500" dirty="0" smtClean="0"/>
              <a:t>Some fat in our diet helps us absorb certain vitamins – </a:t>
            </a:r>
            <a:r>
              <a:rPr lang="en-US" sz="3500" b="1" dirty="0" smtClean="0"/>
              <a:t>Fat Soluble Vitamins</a:t>
            </a:r>
          </a:p>
          <a:p>
            <a:pPr eaLnBrk="1" hangingPunct="1">
              <a:lnSpc>
                <a:spcPct val="90000"/>
              </a:lnSpc>
            </a:pPr>
            <a:endParaRPr lang="en-US" sz="1800" b="1" dirty="0" smtClean="0"/>
          </a:p>
          <a:p>
            <a:pPr eaLnBrk="1" hangingPunct="1">
              <a:lnSpc>
                <a:spcPct val="90000"/>
              </a:lnSpc>
            </a:pPr>
            <a:endParaRPr lang="en-US" sz="1800" b="1" dirty="0" smtClean="0"/>
          </a:p>
          <a:p>
            <a:pPr eaLnBrk="1" hangingPunct="1">
              <a:lnSpc>
                <a:spcPct val="90000"/>
              </a:lnSpc>
            </a:pPr>
            <a:endParaRPr lang="en-US" sz="3600" b="1" dirty="0" smtClean="0"/>
          </a:p>
          <a:p>
            <a:pPr lvl="1">
              <a:lnSpc>
                <a:spcPct val="90000"/>
              </a:lnSpc>
            </a:pPr>
            <a:r>
              <a:rPr lang="en-US" sz="3600" b="1" dirty="0" smtClean="0"/>
              <a:t>Vitamin K</a:t>
            </a:r>
          </a:p>
          <a:p>
            <a:pPr lvl="1">
              <a:lnSpc>
                <a:spcPct val="90000"/>
              </a:lnSpc>
            </a:pPr>
            <a:r>
              <a:rPr lang="en-US" sz="3600" b="1" dirty="0" smtClean="0"/>
              <a:t>Vitamin A</a:t>
            </a:r>
          </a:p>
          <a:p>
            <a:pPr lvl="1">
              <a:lnSpc>
                <a:spcPct val="90000"/>
              </a:lnSpc>
            </a:pPr>
            <a:r>
              <a:rPr lang="en-US" sz="3600" b="1" dirty="0" smtClean="0"/>
              <a:t>Vitamin D</a:t>
            </a:r>
          </a:p>
          <a:p>
            <a:pPr lvl="1">
              <a:lnSpc>
                <a:spcPct val="90000"/>
              </a:lnSpc>
            </a:pPr>
            <a:r>
              <a:rPr lang="en-US" sz="3600" b="1" dirty="0" smtClean="0"/>
              <a:t>Vitamin E</a:t>
            </a:r>
          </a:p>
          <a:p>
            <a:pPr eaLnBrk="1" hangingPunct="1">
              <a:lnSpc>
                <a:spcPct val="90000"/>
              </a:lnSpc>
            </a:pPr>
            <a:endParaRPr lang="en-US" sz="1800" b="1" dirty="0" smtClean="0"/>
          </a:p>
          <a:p>
            <a:pPr eaLnBrk="1" hangingPunct="1">
              <a:lnSpc>
                <a:spcPct val="90000"/>
              </a:lnSpc>
              <a:buFont typeface="Wingdings" pitchFamily="2" charset="2"/>
              <a:buNone/>
            </a:pPr>
            <a:endParaRPr lang="en-US" sz="16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89475">
                                            <p:txEl>
                                              <p:pRg st="0" end="0"/>
                                            </p:txEl>
                                          </p:spTgt>
                                        </p:tgtEl>
                                        <p:attrNameLst>
                                          <p:attrName>style.visibility</p:attrName>
                                        </p:attrNameLst>
                                      </p:cBhvr>
                                      <p:to>
                                        <p:strVal val="visible"/>
                                      </p:to>
                                    </p:set>
                                    <p:animEffect transition="in" filter="blinds(horizontal)">
                                      <p:cBhvr>
                                        <p:cTn id="7" dur="500"/>
                                        <p:tgtEl>
                                          <p:spTgt spid="489475">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89475">
                                            <p:txEl>
                                              <p:pRg st="4" end="4"/>
                                            </p:txEl>
                                          </p:spTgt>
                                        </p:tgtEl>
                                        <p:attrNameLst>
                                          <p:attrName>style.visibility</p:attrName>
                                        </p:attrNameLst>
                                      </p:cBhvr>
                                      <p:to>
                                        <p:strVal val="visible"/>
                                      </p:to>
                                    </p:set>
                                    <p:animEffect transition="in" filter="blinds(horizontal)">
                                      <p:cBhvr>
                                        <p:cTn id="10" dur="500"/>
                                        <p:tgtEl>
                                          <p:spTgt spid="489475">
                                            <p:txEl>
                                              <p:pRg st="4" end="4"/>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89475">
                                            <p:txEl>
                                              <p:pRg st="5" end="5"/>
                                            </p:txEl>
                                          </p:spTgt>
                                        </p:tgtEl>
                                        <p:attrNameLst>
                                          <p:attrName>style.visibility</p:attrName>
                                        </p:attrNameLst>
                                      </p:cBhvr>
                                      <p:to>
                                        <p:strVal val="visible"/>
                                      </p:to>
                                    </p:set>
                                    <p:animEffect transition="in" filter="blinds(horizontal)">
                                      <p:cBhvr>
                                        <p:cTn id="13" dur="500"/>
                                        <p:tgtEl>
                                          <p:spTgt spid="489475">
                                            <p:txEl>
                                              <p:pRg st="5" end="5"/>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489475">
                                            <p:txEl>
                                              <p:pRg st="6" end="6"/>
                                            </p:txEl>
                                          </p:spTgt>
                                        </p:tgtEl>
                                        <p:attrNameLst>
                                          <p:attrName>style.visibility</p:attrName>
                                        </p:attrNameLst>
                                      </p:cBhvr>
                                      <p:to>
                                        <p:strVal val="visible"/>
                                      </p:to>
                                    </p:set>
                                    <p:animEffect transition="in" filter="blinds(horizontal)">
                                      <p:cBhvr>
                                        <p:cTn id="16" dur="500"/>
                                        <p:tgtEl>
                                          <p:spTgt spid="489475">
                                            <p:txEl>
                                              <p:pRg st="6" end="6"/>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489475">
                                            <p:txEl>
                                              <p:pRg st="7" end="7"/>
                                            </p:txEl>
                                          </p:spTgt>
                                        </p:tgtEl>
                                        <p:attrNameLst>
                                          <p:attrName>style.visibility</p:attrName>
                                        </p:attrNameLst>
                                      </p:cBhvr>
                                      <p:to>
                                        <p:strVal val="visible"/>
                                      </p:to>
                                    </p:set>
                                    <p:animEffect transition="in" filter="blinds(horizontal)">
                                      <p:cBhvr>
                                        <p:cTn id="19" dur="500"/>
                                        <p:tgtEl>
                                          <p:spTgt spid="48947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947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Fat</a:t>
            </a:r>
            <a:endParaRPr lang="en-US" dirty="0"/>
          </a:p>
        </p:txBody>
      </p:sp>
      <p:sp>
        <p:nvSpPr>
          <p:cNvPr id="3" name="Content Placeholder 2"/>
          <p:cNvSpPr>
            <a:spLocks noGrp="1"/>
          </p:cNvSpPr>
          <p:nvPr>
            <p:ph idx="1"/>
          </p:nvPr>
        </p:nvSpPr>
        <p:spPr/>
        <p:txBody>
          <a:bodyPr/>
          <a:lstStyle/>
          <a:p>
            <a:pPr>
              <a:lnSpc>
                <a:spcPct val="90000"/>
              </a:lnSpc>
            </a:pPr>
            <a:r>
              <a:rPr lang="en-US" dirty="0" smtClean="0"/>
              <a:t>Reserve supply of energy</a:t>
            </a:r>
          </a:p>
          <a:p>
            <a:pPr>
              <a:lnSpc>
                <a:spcPct val="90000"/>
              </a:lnSpc>
            </a:pPr>
            <a:r>
              <a:rPr lang="en-US" dirty="0" smtClean="0"/>
              <a:t>Add flavor to food</a:t>
            </a:r>
          </a:p>
          <a:p>
            <a:pPr>
              <a:lnSpc>
                <a:spcPct val="90000"/>
              </a:lnSpc>
            </a:pPr>
            <a:r>
              <a:rPr lang="en-US" dirty="0" smtClean="0"/>
              <a:t>Satisfies hunger</a:t>
            </a:r>
          </a:p>
          <a:p>
            <a:pPr>
              <a:lnSpc>
                <a:spcPct val="90000"/>
              </a:lnSpc>
            </a:pPr>
            <a:r>
              <a:rPr lang="en-US" dirty="0" smtClean="0"/>
              <a:t>Protects internal organs from shock and injury</a:t>
            </a:r>
          </a:p>
          <a:p>
            <a:pPr>
              <a:lnSpc>
                <a:spcPct val="90000"/>
              </a:lnSpc>
            </a:pPr>
            <a:r>
              <a:rPr lang="en-US" dirty="0" smtClean="0"/>
              <a:t>Promotes healthy skin</a:t>
            </a:r>
          </a:p>
          <a:p>
            <a:pPr>
              <a:lnSpc>
                <a:spcPct val="90000"/>
              </a:lnSpc>
            </a:pPr>
            <a:r>
              <a:rPr lang="en-US" dirty="0" smtClean="0"/>
              <a:t>Helps you feel full longer</a:t>
            </a:r>
          </a:p>
          <a:p>
            <a:pPr>
              <a:lnSpc>
                <a:spcPct val="90000"/>
              </a:lnSpc>
            </a:pPr>
            <a:r>
              <a:rPr lang="en-US" smtClean="0"/>
              <a:t>Insulates the body from shock and temperature change</a:t>
            </a:r>
          </a:p>
          <a:p>
            <a:pPr>
              <a:lnSpc>
                <a:spcPct val="90000"/>
              </a:lnSpc>
            </a:pP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2800" smtClean="0"/>
              <a:t>Potential Negative Effects of Fat</a:t>
            </a:r>
          </a:p>
        </p:txBody>
      </p:sp>
      <p:sp>
        <p:nvSpPr>
          <p:cNvPr id="6147" name="Rectangle 3"/>
          <p:cNvSpPr>
            <a:spLocks noGrp="1" noChangeArrowheads="1"/>
          </p:cNvSpPr>
          <p:nvPr>
            <p:ph idx="1"/>
          </p:nvPr>
        </p:nvSpPr>
        <p:spPr>
          <a:xfrm>
            <a:off x="1524000" y="1981200"/>
            <a:ext cx="4495800" cy="3581400"/>
          </a:xfrm>
        </p:spPr>
        <p:txBody>
          <a:bodyPr>
            <a:normAutofit fontScale="92500" lnSpcReduction="20000"/>
          </a:bodyPr>
          <a:lstStyle/>
          <a:p>
            <a:pPr eaLnBrk="1" hangingPunct="1"/>
            <a:r>
              <a:rPr lang="en-US" dirty="0" smtClean="0"/>
              <a:t>Eating too much of some types of fats can increase our risk for:</a:t>
            </a:r>
          </a:p>
          <a:p>
            <a:pPr eaLnBrk="1" hangingPunct="1">
              <a:buFont typeface="Wingdings" pitchFamily="2" charset="2"/>
              <a:buNone/>
            </a:pPr>
            <a:r>
              <a:rPr lang="en-US" dirty="0" smtClean="0"/>
              <a:t>	 </a:t>
            </a:r>
            <a:r>
              <a:rPr lang="en-US" b="1" dirty="0" smtClean="0"/>
              <a:t>heart disease, diabetes, and certain types of cancer.</a:t>
            </a:r>
            <a:r>
              <a:rPr lang="en-US" dirty="0" smtClean="0"/>
              <a:t> </a:t>
            </a:r>
          </a:p>
          <a:p>
            <a:pPr eaLnBrk="1" hangingPunct="1">
              <a:buNone/>
            </a:pPr>
            <a:endParaRPr lang="en-US" dirty="0" smtClean="0"/>
          </a:p>
          <a:p>
            <a:pPr eaLnBrk="1" hangingPunct="1"/>
            <a:endParaRPr lang="en-US" dirty="0" smtClean="0"/>
          </a:p>
          <a:p>
            <a:pPr eaLnBrk="1" hangingPunct="1"/>
            <a:r>
              <a:rPr lang="en-US" dirty="0" smtClean="0"/>
              <a:t>Too much fat may lead to </a:t>
            </a:r>
            <a:r>
              <a:rPr lang="en-US" b="1" dirty="0" smtClean="0"/>
              <a:t>weight gain –obesity.</a:t>
            </a:r>
          </a:p>
        </p:txBody>
      </p:sp>
      <p:pic>
        <p:nvPicPr>
          <p:cNvPr id="6148" name="Picture 18" descr="C:\Documents and Settings\Paula\Temporary Internet Files\Content.IE5\BA4SS7NN\MPj04332180000[1].jpg"/>
          <p:cNvPicPr>
            <a:picLocks noChangeAspect="1" noChangeArrowheads="1"/>
          </p:cNvPicPr>
          <p:nvPr/>
        </p:nvPicPr>
        <p:blipFill>
          <a:blip r:embed="rId3" cstate="print"/>
          <a:srcRect/>
          <a:stretch>
            <a:fillRect/>
          </a:stretch>
        </p:blipFill>
        <p:spPr bwMode="auto">
          <a:xfrm>
            <a:off x="6019800" y="3124200"/>
            <a:ext cx="1752600" cy="17526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dirty="0" smtClean="0"/>
              <a:t>Cholesterol</a:t>
            </a:r>
          </a:p>
        </p:txBody>
      </p:sp>
      <p:sp>
        <p:nvSpPr>
          <p:cNvPr id="13315" name="Content Placeholder 2"/>
          <p:cNvSpPr>
            <a:spLocks noGrp="1"/>
          </p:cNvSpPr>
          <p:nvPr>
            <p:ph idx="1"/>
          </p:nvPr>
        </p:nvSpPr>
        <p:spPr>
          <a:xfrm>
            <a:off x="609600" y="1676400"/>
            <a:ext cx="7010400" cy="3886200"/>
          </a:xfrm>
        </p:spPr>
        <p:txBody>
          <a:bodyPr>
            <a:normAutofit/>
          </a:bodyPr>
          <a:lstStyle/>
          <a:p>
            <a:pPr eaLnBrk="1" hangingPunct="1"/>
            <a:r>
              <a:rPr lang="en-US" dirty="0" smtClean="0"/>
              <a:t>Cholesterol is essential for many body processes</a:t>
            </a:r>
          </a:p>
          <a:p>
            <a:pPr eaLnBrk="1" hangingPunct="1"/>
            <a:r>
              <a:rPr lang="en-US" dirty="0" smtClean="0"/>
              <a:t>Cholesterol produces hormones and bile acids</a:t>
            </a:r>
          </a:p>
          <a:p>
            <a:pPr eaLnBrk="1" hangingPunct="1"/>
            <a:r>
              <a:rPr lang="en-US" dirty="0" smtClean="0"/>
              <a:t>It is found in animal tissue, but is never present in plants</a:t>
            </a:r>
          </a:p>
          <a:p>
            <a:pPr eaLnBrk="1" hangingPunct="1"/>
            <a:r>
              <a:rPr lang="en-US" dirty="0" smtClean="0"/>
              <a:t>There are two types of cholesterol</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Density Lipoprotein</a:t>
            </a:r>
            <a:endParaRPr lang="en-US" dirty="0"/>
          </a:p>
        </p:txBody>
      </p:sp>
      <p:sp>
        <p:nvSpPr>
          <p:cNvPr id="3" name="Content Placeholder 2"/>
          <p:cNvSpPr>
            <a:spLocks noGrp="1"/>
          </p:cNvSpPr>
          <p:nvPr>
            <p:ph idx="1"/>
          </p:nvPr>
        </p:nvSpPr>
        <p:spPr/>
        <p:txBody>
          <a:bodyPr/>
          <a:lstStyle/>
          <a:p>
            <a:r>
              <a:rPr lang="en-US" dirty="0" smtClean="0"/>
              <a:t>High Density Lipoprotein-HDL</a:t>
            </a:r>
          </a:p>
          <a:p>
            <a:r>
              <a:rPr lang="en-US" dirty="0" smtClean="0"/>
              <a:t>This is considered good cholesterol because it </a:t>
            </a:r>
            <a:r>
              <a:rPr lang="en-US" b="1" i="1" u="sng" dirty="0" smtClean="0"/>
              <a:t>transports excess cholesterol found in the blood stream back to the liver</a:t>
            </a:r>
          </a:p>
          <a:p>
            <a:endParaRPr lang="en-US" dirty="0" smtClean="0"/>
          </a:p>
          <a:p>
            <a:r>
              <a:rPr lang="en-US" dirty="0" smtClean="0"/>
              <a:t>HDL is good - Think H for HAPPY!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 Density Lipoprotein</a:t>
            </a:r>
            <a:endParaRPr lang="en-US" dirty="0"/>
          </a:p>
        </p:txBody>
      </p:sp>
      <p:sp>
        <p:nvSpPr>
          <p:cNvPr id="3" name="Content Placeholder 2"/>
          <p:cNvSpPr>
            <a:spLocks noGrp="1"/>
          </p:cNvSpPr>
          <p:nvPr>
            <p:ph idx="1"/>
          </p:nvPr>
        </p:nvSpPr>
        <p:spPr/>
        <p:txBody>
          <a:bodyPr/>
          <a:lstStyle/>
          <a:p>
            <a:r>
              <a:rPr lang="en-US" dirty="0" smtClean="0"/>
              <a:t>Low density lipoprotein- LDL</a:t>
            </a:r>
          </a:p>
          <a:p>
            <a:r>
              <a:rPr lang="en-US" dirty="0" smtClean="0"/>
              <a:t>LDL’s </a:t>
            </a:r>
            <a:r>
              <a:rPr lang="en-US" b="1" i="1" u="sng" dirty="0" smtClean="0"/>
              <a:t>take cholesterol from to the liver to wherever it is needed</a:t>
            </a:r>
          </a:p>
          <a:p>
            <a:r>
              <a:rPr lang="en-US" dirty="0" smtClean="0"/>
              <a:t>LDL is bad cholesterol because if too much LDL cholesterol is circulating in the blood stream it can build up in the arteries and increase the chances of heart disease and stroke.</a:t>
            </a:r>
          </a:p>
          <a:p>
            <a:endParaRPr lang="en-US" dirty="0" smtClean="0"/>
          </a:p>
          <a:p>
            <a:r>
              <a:rPr lang="en-US" dirty="0" smtClean="0"/>
              <a:t>Think L for LOUSEY!</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2">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Prefab">
      <a:majorFont>
        <a:latin typeface="Arial Black"/>
        <a:ea typeface=""/>
        <a:cs typeface=""/>
        <a:font script="Jpan" typeface="ＭＳ Ｐゴシック"/>
        <a:font script="Hang" typeface="HY견고딕"/>
        <a:font script="Hans" typeface="宋体"/>
        <a:font script="Hant" typeface="新細明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refab">
      <a:fillStyleLst>
        <a:solidFill>
          <a:schemeClr val="phClr"/>
        </a:solidFill>
        <a:gradFill rotWithShape="1">
          <a:gsLst>
            <a:gs pos="0">
              <a:schemeClr val="phClr">
                <a:tint val="30000"/>
                <a:satMod val="200000"/>
              </a:schemeClr>
            </a:gs>
            <a:gs pos="30000">
              <a:schemeClr val="phClr">
                <a:tint val="60000"/>
                <a:satMod val="250000"/>
              </a:schemeClr>
            </a:gs>
            <a:gs pos="50000">
              <a:schemeClr val="phClr">
                <a:tint val="57000"/>
                <a:satMod val="250000"/>
              </a:schemeClr>
            </a:gs>
            <a:gs pos="100000">
              <a:schemeClr val="phClr">
                <a:tint val="17000"/>
                <a:satMod val="350000"/>
              </a:schemeClr>
            </a:gs>
          </a:gsLst>
          <a:lin ang="4000000" scaled="1"/>
        </a:gra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fillStyleLst>
      <a:lnStyleLst>
        <a:ln w="9525" cap="flat" cmpd="sng" algn="ctr">
          <a:solidFill>
            <a:schemeClr val="phClr">
              <a:shade val="95000"/>
              <a:satMod val="105000"/>
            </a:scheme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90000" algn="ctr" rotWithShape="0">
              <a:srgbClr val="000000">
                <a:alpha val="60000"/>
              </a:srgbClr>
            </a:outerShdw>
          </a:effectLst>
        </a:effectStyle>
        <a:effectStyle>
          <a:effectLst>
            <a:outerShdw blurRad="110000" algn="ctr" rotWithShape="0">
              <a:srgbClr val="000000">
                <a:alpha val="65000"/>
              </a:srgbClr>
            </a:outerShdw>
          </a:effectLst>
        </a:effectStyle>
        <a:effectStyle>
          <a:effectLst>
            <a:outerShdw blurRad="120000" algn="ctr" rotWithShape="0">
              <a:srgbClr val="000000">
                <a:alpha val="70000"/>
              </a:srgbClr>
            </a:outerShdw>
          </a:effectLst>
          <a:scene3d>
            <a:camera prst="orthographicFront"/>
            <a:lightRig rig="glow" dir="t">
              <a:rot lat="0" lon="0" rev="1800000"/>
            </a:lightRig>
          </a:scene3d>
          <a:sp3d contourW="12700" prstMaterial="dkEdge">
            <a:bevelT w="50800" h="44450" prst="angle"/>
            <a:contourClr>
              <a:schemeClr val="phClr">
                <a:shade val="40000"/>
              </a:schemeClr>
            </a:contourClr>
          </a:sp3d>
        </a:effectStyle>
      </a:effectStyleLst>
      <a:bgFillStyleLst>
        <a:solidFill>
          <a:schemeClr val="phClr"/>
        </a:soli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blipFill>
          <a:blip xmlns:r="http://schemas.openxmlformats.org/officeDocument/2006/relationships" r:embed="rId1">
            <a:duotone>
              <a:schemeClr val="phClr">
                <a:shade val="75000"/>
                <a:satMod val="120000"/>
              </a:schemeClr>
              <a:schemeClr val="phClr">
                <a:tint val="94000"/>
                <a:satMod val="2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Theme2</Template>
  <TotalTime>148</TotalTime>
  <Words>1013</Words>
  <Application>Microsoft Office PowerPoint</Application>
  <PresentationFormat>On-screen Show (4:3)</PresentationFormat>
  <Paragraphs>156</Paragraphs>
  <Slides>21</Slides>
  <Notes>5</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Theme2</vt:lpstr>
      <vt:lpstr>Fats</vt:lpstr>
      <vt:lpstr>Fat </vt:lpstr>
      <vt:lpstr>Which contains more calories?</vt:lpstr>
      <vt:lpstr>Functions of Fat</vt:lpstr>
      <vt:lpstr>Functions of Fat</vt:lpstr>
      <vt:lpstr>Potential Negative Effects of Fat</vt:lpstr>
      <vt:lpstr>Cholesterol</vt:lpstr>
      <vt:lpstr>High Density Lipoprotein</vt:lpstr>
      <vt:lpstr>Low Density Lipoprotein</vt:lpstr>
      <vt:lpstr>Trans fatty acids</vt:lpstr>
      <vt:lpstr>Hydrogenated Fat</vt:lpstr>
      <vt:lpstr>Trans fatty acids</vt:lpstr>
      <vt:lpstr>Saturated Fats</vt:lpstr>
      <vt:lpstr>Polyunsaturated Fat</vt:lpstr>
      <vt:lpstr>Monounsaturated Oil</vt:lpstr>
      <vt:lpstr>Fats &amp; Oils</vt:lpstr>
      <vt:lpstr>Fats &amp; Oil</vt:lpstr>
      <vt:lpstr>Visible Fats</vt:lpstr>
      <vt:lpstr>Invisible Fats</vt:lpstr>
      <vt:lpstr>PowerPoint Presentation</vt:lpstr>
      <vt:lpstr> Can you Find the fat in your food?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Fats</dc:title>
  <dc:creator>Becca</dc:creator>
  <cp:lastModifiedBy>DSD</cp:lastModifiedBy>
  <cp:revision>17</cp:revision>
  <dcterms:created xsi:type="dcterms:W3CDTF">2013-06-19T22:33:14Z</dcterms:created>
  <dcterms:modified xsi:type="dcterms:W3CDTF">2013-12-19T16:27:02Z</dcterms:modified>
</cp:coreProperties>
</file>