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8" r:id="rId2"/>
    <p:sldId id="266" r:id="rId3"/>
    <p:sldId id="260" r:id="rId4"/>
    <p:sldId id="261"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F33"/>
    <a:srgbClr val="A0D664"/>
    <a:srgbClr val="B0CD47"/>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33" autoAdjust="0"/>
  </p:normalViewPr>
  <p:slideViewPr>
    <p:cSldViewPr>
      <p:cViewPr varScale="1">
        <p:scale>
          <a:sx n="63" d="100"/>
          <a:sy n="63" d="100"/>
        </p:scale>
        <p:origin x="72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AFACB-98DB-4FA8-8F4A-06DAB3681899}" type="datetimeFigureOut">
              <a:rPr lang="en-US" smtClean="0"/>
              <a:pPr/>
              <a:t>9/23/2016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1151D-6A33-4AEB-B8F6-497E15F385A9}" type="slidenum">
              <a:rPr lang="en-US" smtClean="0"/>
              <a:pPr/>
              <a:t>‹#›</a:t>
            </a:fld>
            <a:endParaRPr lang="en-US"/>
          </a:p>
        </p:txBody>
      </p:sp>
    </p:spTree>
    <p:extLst>
      <p:ext uri="{BB962C8B-B14F-4D97-AF65-F5344CB8AC3E}">
        <p14:creationId xmlns:p14="http://schemas.microsoft.com/office/powerpoint/2010/main" val="283911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8101151D-6A33-4AEB-B8F6-497E15F385A9}" type="slidenum">
              <a:rPr lang="en-US" smtClean="0"/>
              <a:pPr/>
              <a:t>3</a:t>
            </a:fld>
            <a:endParaRPr lang="en-US"/>
          </a:p>
        </p:txBody>
      </p:sp>
    </p:spTree>
    <p:extLst>
      <p:ext uri="{BB962C8B-B14F-4D97-AF65-F5344CB8AC3E}">
        <p14:creationId xmlns:p14="http://schemas.microsoft.com/office/powerpoint/2010/main" val="385402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4,000 mg = about 1 tsp.</a:t>
            </a:r>
            <a:endParaRPr lang="en-US" dirty="0"/>
          </a:p>
        </p:txBody>
      </p:sp>
      <p:sp>
        <p:nvSpPr>
          <p:cNvPr id="4" name="Slide Number Placeholder 3"/>
          <p:cNvSpPr>
            <a:spLocks noGrp="1"/>
          </p:cNvSpPr>
          <p:nvPr>
            <p:ph type="sldNum" sz="quarter" idx="10"/>
          </p:nvPr>
        </p:nvSpPr>
        <p:spPr/>
        <p:txBody>
          <a:bodyPr/>
          <a:lstStyle/>
          <a:p>
            <a:fld id="{8101151D-6A33-4AEB-B8F6-497E15F385A9}" type="slidenum">
              <a:rPr lang="en-US" smtClean="0"/>
              <a:pPr/>
              <a:t>4</a:t>
            </a:fld>
            <a:endParaRPr lang="en-US"/>
          </a:p>
        </p:txBody>
      </p:sp>
    </p:spTree>
    <p:extLst>
      <p:ext uri="{BB962C8B-B14F-4D97-AF65-F5344CB8AC3E}">
        <p14:creationId xmlns:p14="http://schemas.microsoft.com/office/powerpoint/2010/main" val="207103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01151D-6A33-4AEB-B8F6-497E15F385A9}" type="slidenum">
              <a:rPr lang="en-US" smtClean="0"/>
              <a:pPr/>
              <a:t>5</a:t>
            </a:fld>
            <a:endParaRPr lang="en-US"/>
          </a:p>
        </p:txBody>
      </p:sp>
    </p:spTree>
    <p:extLst>
      <p:ext uri="{BB962C8B-B14F-4D97-AF65-F5344CB8AC3E}">
        <p14:creationId xmlns:p14="http://schemas.microsoft.com/office/powerpoint/2010/main" val="242918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E50BE0-086E-43DA-993E-A5D346AB8EC4}"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50BE0-086E-43DA-993E-A5D346AB8EC4}"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50BE0-086E-43DA-993E-A5D346AB8EC4}"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50BE0-086E-43DA-993E-A5D346AB8EC4}"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E50BE0-086E-43DA-993E-A5D346AB8EC4}"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E50BE0-086E-43DA-993E-A5D346AB8EC4}"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E50BE0-086E-43DA-993E-A5D346AB8EC4}" type="datetimeFigureOut">
              <a:rPr lang="en-US" smtClean="0"/>
              <a:pPr/>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E50BE0-086E-43DA-993E-A5D346AB8EC4}" type="datetimeFigureOut">
              <a:rPr lang="en-US" smtClean="0"/>
              <a:pPr/>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50BE0-086E-43DA-993E-A5D346AB8EC4}" type="datetimeFigureOut">
              <a:rPr lang="en-US" smtClean="0"/>
              <a:pPr/>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50BE0-086E-43DA-993E-A5D346AB8EC4}"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50BE0-086E-43DA-993E-A5D346AB8EC4}"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DAF5F-3438-4331-9A10-A48C76FC2B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50BE0-086E-43DA-993E-A5D346AB8EC4}" type="datetimeFigureOut">
              <a:rPr lang="en-US" smtClean="0"/>
              <a:pPr/>
              <a:t>9/23/2016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DAF5F-3438-4331-9A10-A48C76FC2B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CBF33"/>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300" y="36097"/>
            <a:ext cx="8153400" cy="990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3900" y="253585"/>
            <a:ext cx="7772400" cy="773112"/>
          </a:xfrm>
        </p:spPr>
        <p:txBody>
          <a:bodyPr>
            <a:normAutofit/>
          </a:bodyPr>
          <a:lstStyle/>
          <a:p>
            <a:r>
              <a:rPr lang="en-US" dirty="0" smtClean="0">
                <a:latin typeface="Aharoni" pitchFamily="2" charset="-79"/>
                <a:cs typeface="Aharoni" pitchFamily="2" charset="-79"/>
              </a:rPr>
              <a:t>The Dietary Guidelines</a:t>
            </a:r>
            <a:endParaRPr lang="en-US" dirty="0">
              <a:latin typeface="Aharoni" pitchFamily="2" charset="-79"/>
              <a:cs typeface="Aharoni" pitchFamily="2" charset="-79"/>
            </a:endParaRPr>
          </a:p>
        </p:txBody>
      </p:sp>
      <p:sp>
        <p:nvSpPr>
          <p:cNvPr id="8" name="Subtitle 2"/>
          <p:cNvSpPr>
            <a:spLocks noGrp="1"/>
          </p:cNvSpPr>
          <p:nvPr>
            <p:ph type="subTitle" idx="1"/>
          </p:nvPr>
        </p:nvSpPr>
        <p:spPr>
          <a:xfrm>
            <a:off x="469232" y="1114928"/>
            <a:ext cx="8217568" cy="762000"/>
          </a:xfrm>
        </p:spPr>
        <p:txBody>
          <a:bodyPr>
            <a:normAutofit/>
          </a:bodyPr>
          <a:lstStyle/>
          <a:p>
            <a:pPr marL="514350" indent="-514350"/>
            <a:r>
              <a:rPr lang="en-US" sz="4000" b="1" dirty="0" smtClean="0">
                <a:solidFill>
                  <a:schemeClr val="tx1"/>
                </a:solidFill>
              </a:rPr>
              <a:t>Revised Every </a:t>
            </a:r>
            <a:r>
              <a:rPr lang="en-US" sz="4000" b="1" u="sng" dirty="0" smtClean="0">
                <a:solidFill>
                  <a:schemeClr val="tx1"/>
                </a:solidFill>
              </a:rPr>
              <a:t>5</a:t>
            </a:r>
            <a:r>
              <a:rPr lang="en-US" sz="4000" b="1" dirty="0" smtClean="0">
                <a:solidFill>
                  <a:schemeClr val="tx1"/>
                </a:solidFill>
              </a:rPr>
              <a:t> Years</a:t>
            </a:r>
            <a:endParaRPr lang="en-US" sz="4000" b="1"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63" y="1965159"/>
            <a:ext cx="8042274" cy="40211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8991600" cy="1470025"/>
          </a:xfrm>
        </p:spPr>
        <p:txBody>
          <a:bodyPr>
            <a:normAutofit/>
          </a:bodyPr>
          <a:lstStyle/>
          <a:p>
            <a:r>
              <a:rPr lang="en-US" sz="6000" b="1" u="sng" dirty="0" smtClean="0"/>
              <a:t>The Dietary Guidelines</a:t>
            </a:r>
            <a:endParaRPr lang="en-US" dirty="0"/>
          </a:p>
        </p:txBody>
      </p:sp>
      <p:sp>
        <p:nvSpPr>
          <p:cNvPr id="3" name="Subtitle 2"/>
          <p:cNvSpPr>
            <a:spLocks noGrp="1"/>
          </p:cNvSpPr>
          <p:nvPr>
            <p:ph type="subTitle" idx="1"/>
          </p:nvPr>
        </p:nvSpPr>
        <p:spPr>
          <a:xfrm>
            <a:off x="0" y="1143000"/>
            <a:ext cx="9144000" cy="3200400"/>
          </a:xfrm>
        </p:spPr>
        <p:txBody>
          <a:bodyPr>
            <a:normAutofit/>
          </a:bodyPr>
          <a:lstStyle/>
          <a:p>
            <a:pPr lvl="0"/>
            <a:r>
              <a:rPr lang="en-US" dirty="0" smtClean="0">
                <a:solidFill>
                  <a:schemeClr val="tx1"/>
                </a:solidFill>
              </a:rPr>
              <a:t>1. Follow </a:t>
            </a:r>
            <a:r>
              <a:rPr lang="en-US" dirty="0">
                <a:solidFill>
                  <a:schemeClr val="tx1"/>
                </a:solidFill>
              </a:rPr>
              <a:t>a healthy eating pattern across the lifespan.  </a:t>
            </a:r>
          </a:p>
          <a:p>
            <a:pPr marL="914400" lvl="1" indent="-457200" algn="l">
              <a:buFont typeface="Arial" panose="020B0604020202020204" pitchFamily="34" charset="0"/>
              <a:buChar char="•"/>
            </a:pPr>
            <a:r>
              <a:rPr lang="en-US" b="1" u="sng" dirty="0">
                <a:solidFill>
                  <a:schemeClr val="tx1"/>
                </a:solidFill>
              </a:rPr>
              <a:t>All</a:t>
            </a:r>
            <a:r>
              <a:rPr lang="en-US" dirty="0">
                <a:solidFill>
                  <a:schemeClr val="tx1"/>
                </a:solidFill>
              </a:rPr>
              <a:t> food and beverage choices matter.  Choose a healthy eating pattern at an appropriate </a:t>
            </a:r>
            <a:r>
              <a:rPr lang="en-US" b="1" u="sng" dirty="0">
                <a:solidFill>
                  <a:schemeClr val="tx1"/>
                </a:solidFill>
              </a:rPr>
              <a:t>calorie level </a:t>
            </a:r>
            <a:r>
              <a:rPr lang="en-US" dirty="0">
                <a:solidFill>
                  <a:schemeClr val="tx1"/>
                </a:solidFill>
              </a:rPr>
              <a:t>to help achieve and maintain a healthy body weight, support nutrient adequacy, and reduce the risk of chronic disease.  </a:t>
            </a:r>
          </a:p>
        </p:txBody>
      </p:sp>
      <p:grpSp>
        <p:nvGrpSpPr>
          <p:cNvPr id="17" name="Group 16"/>
          <p:cNvGrpSpPr/>
          <p:nvPr/>
        </p:nvGrpSpPr>
        <p:grpSpPr>
          <a:xfrm>
            <a:off x="4114799" y="4016245"/>
            <a:ext cx="4764229" cy="2606768"/>
            <a:chOff x="1485900" y="1981200"/>
            <a:chExt cx="6172200" cy="4676829"/>
          </a:xfrm>
        </p:grpSpPr>
        <p:grpSp>
          <p:nvGrpSpPr>
            <p:cNvPr id="18" name="Group 17"/>
            <p:cNvGrpSpPr/>
            <p:nvPr/>
          </p:nvGrpSpPr>
          <p:grpSpPr>
            <a:xfrm>
              <a:off x="1485900" y="1981200"/>
              <a:ext cx="6172200" cy="4676829"/>
              <a:chOff x="1752600" y="2104970"/>
              <a:chExt cx="6172200" cy="4676829"/>
            </a:xfrm>
          </p:grpSpPr>
          <p:pic>
            <p:nvPicPr>
              <p:cNvPr id="21" name="Picture 20"/>
              <p:cNvPicPr>
                <a:picLocks noChangeAspect="1" noChangeArrowheads="1"/>
              </p:cNvPicPr>
              <p:nvPr/>
            </p:nvPicPr>
            <p:blipFill>
              <a:blip r:embed="rId2" cstate="print"/>
              <a:srcRect l="4666" t="15334" r="7333" b="17999"/>
              <a:stretch>
                <a:fillRect/>
              </a:stretch>
            </p:blipFill>
            <p:spPr bwMode="auto">
              <a:xfrm>
                <a:off x="1752600" y="2104970"/>
                <a:ext cx="6172200" cy="4676829"/>
              </a:xfrm>
              <a:prstGeom prst="rect">
                <a:avLst/>
              </a:prstGeom>
              <a:noFill/>
              <a:ln w="9525">
                <a:solidFill>
                  <a:schemeClr val="tx1"/>
                </a:solidFill>
                <a:miter lim="800000"/>
                <a:headEnd/>
                <a:tailEnd/>
              </a:ln>
              <a:effectLst/>
            </p:spPr>
          </p:pic>
          <p:pic>
            <p:nvPicPr>
              <p:cNvPr id="22" name="Picture 21"/>
              <p:cNvPicPr>
                <a:picLocks noChangeAspect="1" noChangeArrowheads="1"/>
              </p:cNvPicPr>
              <p:nvPr/>
            </p:nvPicPr>
            <p:blipFill>
              <a:blip r:embed="rId3" cstate="print">
                <a:clrChange>
                  <a:clrFrom>
                    <a:srgbClr val="FFFFFF"/>
                  </a:clrFrom>
                  <a:clrTo>
                    <a:srgbClr val="FFFFFF">
                      <a:alpha val="0"/>
                    </a:srgbClr>
                  </a:clrTo>
                </a:clrChange>
              </a:blip>
              <a:srcRect l="9775" r="18045" b="6609"/>
              <a:stretch>
                <a:fillRect/>
              </a:stretch>
            </p:blipFill>
            <p:spPr bwMode="auto">
              <a:xfrm>
                <a:off x="2375079" y="4324527"/>
                <a:ext cx="940567" cy="1225194"/>
              </a:xfrm>
              <a:prstGeom prst="rect">
                <a:avLst/>
              </a:prstGeom>
              <a:noFill/>
              <a:ln w="9525">
                <a:noFill/>
                <a:miter lim="800000"/>
                <a:headEnd/>
                <a:tailEnd/>
              </a:ln>
              <a:effectLst/>
            </p:spPr>
          </p:pic>
          <p:pic>
            <p:nvPicPr>
              <p:cNvPr id="23" name="Picture 2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77701" y="4396519"/>
                <a:ext cx="1352336" cy="1178960"/>
              </a:xfrm>
              <a:prstGeom prst="rect">
                <a:avLst/>
              </a:prstGeom>
              <a:noFill/>
              <a:ln w="9525">
                <a:noFill/>
                <a:miter lim="800000"/>
                <a:headEnd/>
                <a:tailEnd/>
              </a:ln>
              <a:effectLst/>
            </p:spPr>
          </p:pic>
        </p:grpSp>
        <p:sp>
          <p:nvSpPr>
            <p:cNvPr id="19" name="TextBox 18"/>
            <p:cNvSpPr txBox="1"/>
            <p:nvPr/>
          </p:nvSpPr>
          <p:spPr>
            <a:xfrm>
              <a:off x="2006958" y="2438400"/>
              <a:ext cx="1447800" cy="747307"/>
            </a:xfrm>
            <a:prstGeom prst="rect">
              <a:avLst/>
            </a:prstGeom>
            <a:noFill/>
          </p:spPr>
          <p:txBody>
            <a:bodyPr wrap="square" rtlCol="0">
              <a:spAutoFit/>
            </a:bodyPr>
            <a:lstStyle/>
            <a:p>
              <a:pPr algn="ctr"/>
              <a:r>
                <a:rPr lang="en-US" sz="2400" b="1" dirty="0" smtClean="0"/>
                <a:t>Intake</a:t>
              </a:r>
              <a:endParaRPr lang="en-US" sz="2400" b="1" dirty="0"/>
            </a:p>
          </p:txBody>
        </p:sp>
        <p:sp>
          <p:nvSpPr>
            <p:cNvPr id="20" name="TextBox 19"/>
            <p:cNvSpPr txBox="1"/>
            <p:nvPr/>
          </p:nvSpPr>
          <p:spPr>
            <a:xfrm>
              <a:off x="5740758" y="2438400"/>
              <a:ext cx="1447800" cy="747307"/>
            </a:xfrm>
            <a:prstGeom prst="rect">
              <a:avLst/>
            </a:prstGeom>
            <a:noFill/>
          </p:spPr>
          <p:txBody>
            <a:bodyPr wrap="square" rtlCol="0">
              <a:spAutoFit/>
            </a:bodyPr>
            <a:lstStyle/>
            <a:p>
              <a:pPr algn="ctr"/>
              <a:r>
                <a:rPr lang="en-US" sz="2400" b="1" dirty="0" smtClean="0"/>
                <a:t>Output</a:t>
              </a:r>
              <a:endParaRPr lang="en-US" sz="2400" b="1" dirty="0"/>
            </a:p>
          </p:txBody>
        </p:sp>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60" y="4019425"/>
            <a:ext cx="3808440" cy="2603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128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9144000" cy="3048000"/>
          </a:xfrm>
        </p:spPr>
        <p:txBody>
          <a:bodyPr>
            <a:normAutofit fontScale="92500" lnSpcReduction="20000"/>
          </a:bodyPr>
          <a:lstStyle/>
          <a:p>
            <a:pPr marL="514350" indent="-514350" algn="l"/>
            <a:r>
              <a:rPr lang="en-US" dirty="0" smtClean="0">
                <a:solidFill>
                  <a:schemeClr val="tx1"/>
                </a:solidFill>
              </a:rPr>
              <a:t>2. Focus </a:t>
            </a:r>
            <a:r>
              <a:rPr lang="en-US" dirty="0">
                <a:solidFill>
                  <a:schemeClr val="tx1"/>
                </a:solidFill>
              </a:rPr>
              <a:t>on </a:t>
            </a:r>
            <a:r>
              <a:rPr lang="en-US" b="1" dirty="0">
                <a:solidFill>
                  <a:schemeClr val="tx1"/>
                </a:solidFill>
              </a:rPr>
              <a:t>variety</a:t>
            </a:r>
            <a:r>
              <a:rPr lang="en-US" dirty="0">
                <a:solidFill>
                  <a:schemeClr val="tx1"/>
                </a:solidFill>
              </a:rPr>
              <a:t>, nutrient density, and </a:t>
            </a:r>
            <a:r>
              <a:rPr lang="en-US" b="1" u="sng" dirty="0">
                <a:solidFill>
                  <a:schemeClr val="tx1"/>
                </a:solidFill>
              </a:rPr>
              <a:t>amount</a:t>
            </a:r>
            <a:r>
              <a:rPr lang="en-US" dirty="0">
                <a:solidFill>
                  <a:schemeClr val="tx1"/>
                </a:solidFill>
              </a:rPr>
              <a:t>.  </a:t>
            </a:r>
          </a:p>
          <a:p>
            <a:pPr marL="514350" indent="-514350" algn="l"/>
            <a:r>
              <a:rPr lang="en-US" dirty="0">
                <a:solidFill>
                  <a:schemeClr val="tx1"/>
                </a:solidFill>
              </a:rPr>
              <a:t>o	</a:t>
            </a:r>
            <a:r>
              <a:rPr lang="en-US" dirty="0" smtClean="0">
                <a:solidFill>
                  <a:schemeClr val="tx1"/>
                </a:solidFill>
              </a:rPr>
              <a:t>To </a:t>
            </a:r>
            <a:r>
              <a:rPr lang="en-US" dirty="0">
                <a:solidFill>
                  <a:schemeClr val="tx1"/>
                </a:solidFill>
              </a:rPr>
              <a:t>meet nutrient needs within calorie limits, choose a variety of nutrient-dense foods across and within all food groups in recommended amounts.  </a:t>
            </a:r>
          </a:p>
          <a:p>
            <a:pPr marL="514350" indent="-514350" algn="l"/>
            <a:r>
              <a:rPr lang="en-US" dirty="0">
                <a:solidFill>
                  <a:schemeClr val="tx1"/>
                </a:solidFill>
              </a:rPr>
              <a:t>o	Nutrient dense foods provide </a:t>
            </a:r>
            <a:r>
              <a:rPr lang="en-US" b="1" u="sng" dirty="0">
                <a:solidFill>
                  <a:schemeClr val="tx1"/>
                </a:solidFill>
              </a:rPr>
              <a:t>vitamins</a:t>
            </a:r>
            <a:r>
              <a:rPr lang="en-US" dirty="0">
                <a:solidFill>
                  <a:schemeClr val="tx1"/>
                </a:solidFill>
              </a:rPr>
              <a:t>, </a:t>
            </a:r>
            <a:r>
              <a:rPr lang="en-US" b="1" u="sng" dirty="0">
                <a:solidFill>
                  <a:schemeClr val="tx1"/>
                </a:solidFill>
              </a:rPr>
              <a:t>minerals</a:t>
            </a:r>
            <a:r>
              <a:rPr lang="en-US" dirty="0">
                <a:solidFill>
                  <a:schemeClr val="tx1"/>
                </a:solidFill>
              </a:rPr>
              <a:t> and other beneficial substances with relatively few </a:t>
            </a:r>
            <a:r>
              <a:rPr lang="en-US" b="1" u="sng" dirty="0">
                <a:solidFill>
                  <a:schemeClr val="tx1"/>
                </a:solidFill>
              </a:rPr>
              <a:t>calories</a:t>
            </a:r>
            <a:r>
              <a:rPr lang="en-US" dirty="0">
                <a:solidFill>
                  <a:schemeClr val="tx1"/>
                </a:solidFill>
              </a:rPr>
              <a:t>.</a:t>
            </a:r>
          </a:p>
        </p:txBody>
      </p:sp>
      <p:sp>
        <p:nvSpPr>
          <p:cNvPr id="15" name="Subtitle 2"/>
          <p:cNvSpPr txBox="1">
            <a:spLocks/>
          </p:cNvSpPr>
          <p:nvPr/>
        </p:nvSpPr>
        <p:spPr>
          <a:xfrm>
            <a:off x="1219200" y="3505200"/>
            <a:ext cx="6705600" cy="685800"/>
          </a:xfrm>
          <a:prstGeom prst="rect">
            <a:avLst/>
          </a:prstGeom>
        </p:spPr>
        <p:txBody>
          <a:bodyPr vert="horz" lIns="91440" tIns="45720" rIns="91440" bIns="45720" rtlCol="0">
            <a:normAutofit/>
          </a:bodyPr>
          <a:lstStyle/>
          <a:p>
            <a:pPr marL="514350" marR="0" lvl="0" indent="-514350" algn="ctr" defTabSz="914400" rtl="0" eaLnBrk="1" fontAlgn="auto" latinLnBrk="0" hangingPunct="1">
              <a:lnSpc>
                <a:spcPct val="100000"/>
              </a:lnSpc>
              <a:spcBef>
                <a:spcPct val="20000"/>
              </a:spcBef>
              <a:spcAft>
                <a:spcPts val="0"/>
              </a:spcAft>
              <a:buClrTx/>
              <a:buSzTx/>
              <a:tabLst/>
              <a:defRPr/>
            </a:pPr>
            <a:r>
              <a:rPr lang="en-US" sz="3200" b="1" u="sng" dirty="0" smtClean="0"/>
              <a:t>Which is more Nutrient Dense?</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Subtitle 2"/>
          <p:cNvSpPr txBox="1">
            <a:spLocks/>
          </p:cNvSpPr>
          <p:nvPr/>
        </p:nvSpPr>
        <p:spPr>
          <a:xfrm>
            <a:off x="0" y="4733925"/>
            <a:ext cx="1981200" cy="685800"/>
          </a:xfrm>
          <a:prstGeom prst="rect">
            <a:avLst/>
          </a:prstGeom>
        </p:spPr>
        <p:txBody>
          <a:bodyPr vert="horz" lIns="91440" tIns="45720" rIns="91440" bIns="45720" rtlCol="0">
            <a:normAutofit/>
          </a:bodyPr>
          <a:lstStyle/>
          <a:p>
            <a:pPr marL="514350" marR="0" lvl="0" indent="-514350" algn="ctr" defTabSz="914400" rtl="0" eaLnBrk="1" fontAlgn="auto" latinLnBrk="0" hangingPunct="1">
              <a:lnSpc>
                <a:spcPct val="100000"/>
              </a:lnSpc>
              <a:spcBef>
                <a:spcPct val="20000"/>
              </a:spcBef>
              <a:spcAft>
                <a:spcPts val="0"/>
              </a:spcAft>
              <a:buClrTx/>
              <a:buSzTx/>
              <a:tabLst/>
              <a:defRPr/>
            </a:pPr>
            <a:r>
              <a:rPr lang="en-US" sz="3200" b="1" dirty="0" smtClean="0"/>
              <a:t>Spinach</a:t>
            </a:r>
            <a:endParaRPr kumimoji="0" lang="en-US" sz="2400" b="1" i="0" strike="noStrike" kern="1200" cap="none" spc="0" normalizeH="0" baseline="0" noProof="0" dirty="0" smtClean="0">
              <a:ln>
                <a:noFill/>
              </a:ln>
              <a:solidFill>
                <a:schemeClr val="tx1"/>
              </a:solidFill>
              <a:effectLst/>
              <a:uLnTx/>
              <a:uFillTx/>
              <a:latin typeface="+mn-lt"/>
              <a:ea typeface="+mn-ea"/>
              <a:cs typeface="+mn-cs"/>
            </a:endParaRPr>
          </a:p>
        </p:txBody>
      </p:sp>
      <p:sp>
        <p:nvSpPr>
          <p:cNvPr id="17" name="Subtitle 2"/>
          <p:cNvSpPr txBox="1">
            <a:spLocks/>
          </p:cNvSpPr>
          <p:nvPr/>
        </p:nvSpPr>
        <p:spPr>
          <a:xfrm>
            <a:off x="7391400" y="4733925"/>
            <a:ext cx="1981200" cy="685800"/>
          </a:xfrm>
          <a:prstGeom prst="rect">
            <a:avLst/>
          </a:prstGeom>
        </p:spPr>
        <p:txBody>
          <a:bodyPr vert="horz" lIns="91440" tIns="45720" rIns="91440" bIns="45720" rtlCol="0">
            <a:normAutofit/>
          </a:bodyPr>
          <a:lstStyle/>
          <a:p>
            <a:pPr marL="514350" marR="0" lvl="0" indent="-514350" algn="ctr" defTabSz="914400" rtl="0" eaLnBrk="1" fontAlgn="auto" latinLnBrk="0" hangingPunct="1">
              <a:lnSpc>
                <a:spcPct val="100000"/>
              </a:lnSpc>
              <a:spcBef>
                <a:spcPct val="20000"/>
              </a:spcBef>
              <a:spcAft>
                <a:spcPts val="0"/>
              </a:spcAft>
              <a:buClrTx/>
              <a:buSzTx/>
              <a:tabLst/>
              <a:defRPr/>
            </a:pPr>
            <a:r>
              <a:rPr lang="en-US" sz="3200" b="1" dirty="0" smtClean="0"/>
              <a:t>Candy</a:t>
            </a:r>
            <a:endParaRPr kumimoji="0" lang="en-US" sz="2400" b="1" i="0" strike="noStrike" kern="1200" cap="none" spc="0" normalizeH="0" baseline="0" noProof="0" dirty="0" smtClean="0">
              <a:ln>
                <a:noFill/>
              </a:ln>
              <a:solidFill>
                <a:schemeClr val="tx1"/>
              </a:solidFill>
              <a:effectLst/>
              <a:uLnTx/>
              <a:uFillTx/>
              <a:latin typeface="+mn-lt"/>
              <a:ea typeface="+mn-ea"/>
              <a:cs typeface="+mn-cs"/>
            </a:endParaRPr>
          </a:p>
        </p:txBody>
      </p:sp>
      <p:pic>
        <p:nvPicPr>
          <p:cNvPr id="18" name="Picture 4"/>
          <p:cNvPicPr>
            <a:picLocks noChangeAspect="1" noChangeArrowheads="1"/>
          </p:cNvPicPr>
          <p:nvPr/>
        </p:nvPicPr>
        <p:blipFill>
          <a:blip r:embed="rId3" cstate="print"/>
          <a:srcRect/>
          <a:stretch>
            <a:fillRect/>
          </a:stretch>
        </p:blipFill>
        <p:spPr bwMode="auto">
          <a:xfrm>
            <a:off x="1752600" y="4162425"/>
            <a:ext cx="1556716" cy="1704975"/>
          </a:xfrm>
          <a:prstGeom prst="rect">
            <a:avLst/>
          </a:prstGeom>
          <a:noFill/>
          <a:ln w="9525">
            <a:solidFill>
              <a:schemeClr val="tx1"/>
            </a:solidFill>
            <a:miter lim="800000"/>
            <a:headEnd/>
            <a:tailEnd/>
          </a:ln>
          <a:effectLst/>
        </p:spPr>
      </p:pic>
      <p:pic>
        <p:nvPicPr>
          <p:cNvPr id="19" name="Picture 5"/>
          <p:cNvPicPr>
            <a:picLocks noChangeAspect="1" noChangeArrowheads="1"/>
          </p:cNvPicPr>
          <p:nvPr/>
        </p:nvPicPr>
        <p:blipFill>
          <a:blip r:embed="rId4" cstate="print"/>
          <a:srcRect/>
          <a:stretch>
            <a:fillRect/>
          </a:stretch>
        </p:blipFill>
        <p:spPr bwMode="auto">
          <a:xfrm>
            <a:off x="5562600" y="4162425"/>
            <a:ext cx="2057400" cy="1733494"/>
          </a:xfrm>
          <a:prstGeom prst="rect">
            <a:avLst/>
          </a:prstGeom>
          <a:noFill/>
          <a:ln w="9525">
            <a:solidFill>
              <a:schemeClr val="tx1"/>
            </a:solidFill>
            <a:miter lim="800000"/>
            <a:headEnd/>
            <a:tailEnd/>
          </a:ln>
          <a:effectLst/>
        </p:spPr>
      </p:pic>
      <p:sp>
        <p:nvSpPr>
          <p:cNvPr id="20" name="Subtitle 2"/>
          <p:cNvSpPr txBox="1">
            <a:spLocks/>
          </p:cNvSpPr>
          <p:nvPr/>
        </p:nvSpPr>
        <p:spPr>
          <a:xfrm>
            <a:off x="3505200" y="4733925"/>
            <a:ext cx="1981200" cy="685800"/>
          </a:xfrm>
          <a:prstGeom prst="rect">
            <a:avLst/>
          </a:prstGeom>
        </p:spPr>
        <p:txBody>
          <a:bodyPr vert="horz" lIns="91440" tIns="45720" rIns="91440" bIns="45720" rtlCol="0">
            <a:noAutofit/>
          </a:bodyPr>
          <a:lstStyle/>
          <a:p>
            <a:pPr marL="514350" marR="0" lvl="0" indent="-514350" algn="ctr" defTabSz="914400" rtl="0" eaLnBrk="1" fontAlgn="auto" latinLnBrk="0" hangingPunct="1">
              <a:lnSpc>
                <a:spcPct val="100000"/>
              </a:lnSpc>
              <a:spcBef>
                <a:spcPct val="20000"/>
              </a:spcBef>
              <a:spcAft>
                <a:spcPts val="0"/>
              </a:spcAft>
              <a:buClrTx/>
              <a:buSzTx/>
              <a:tabLst/>
              <a:defRPr/>
            </a:pPr>
            <a:r>
              <a:rPr lang="en-US" sz="5000" b="1" dirty="0" smtClean="0"/>
              <a:t>OR</a:t>
            </a:r>
            <a:endParaRPr kumimoji="0" lang="en-US" sz="5000" b="1" i="0"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3048000"/>
          </a:xfrm>
        </p:spPr>
        <p:txBody>
          <a:bodyPr>
            <a:normAutofit lnSpcReduction="10000"/>
          </a:bodyPr>
          <a:lstStyle/>
          <a:p>
            <a:pPr marL="514350" indent="-514350" algn="l"/>
            <a:r>
              <a:rPr lang="en-US" b="1" dirty="0">
                <a:solidFill>
                  <a:schemeClr val="tx1"/>
                </a:solidFill>
              </a:rPr>
              <a:t>3</a:t>
            </a:r>
            <a:r>
              <a:rPr lang="en-US" dirty="0" smtClean="0">
                <a:solidFill>
                  <a:schemeClr val="tx1"/>
                </a:solidFill>
              </a:rPr>
              <a:t>. </a:t>
            </a:r>
            <a:r>
              <a:rPr lang="en-US" b="1" u="sng" dirty="0" smtClean="0">
                <a:solidFill>
                  <a:schemeClr val="tx1"/>
                </a:solidFill>
              </a:rPr>
              <a:t>Limit</a:t>
            </a:r>
            <a:r>
              <a:rPr lang="en-US" dirty="0" smtClean="0">
                <a:solidFill>
                  <a:schemeClr val="tx1"/>
                </a:solidFill>
              </a:rPr>
              <a:t> </a:t>
            </a:r>
            <a:r>
              <a:rPr lang="en-US" dirty="0">
                <a:solidFill>
                  <a:schemeClr val="tx1"/>
                </a:solidFill>
              </a:rPr>
              <a:t>calories from added sugars and saturated fats and reduce sodium intake.  </a:t>
            </a:r>
          </a:p>
          <a:p>
            <a:pPr marL="514350" indent="-514350" algn="l"/>
            <a:r>
              <a:rPr lang="en-US" dirty="0">
                <a:solidFill>
                  <a:schemeClr val="tx1"/>
                </a:solidFill>
              </a:rPr>
              <a:t>o	Consume an eating pattern low in added sugars, saturated fats, trans fats and sodium.  Cut back on foods and beverages higher in these components to amounts that fit within healthy eating patterns.</a:t>
            </a:r>
          </a:p>
        </p:txBody>
      </p:sp>
      <p:pic>
        <p:nvPicPr>
          <p:cNvPr id="1027" name="Picture 3"/>
          <p:cNvPicPr>
            <a:picLocks noChangeAspect="1" noChangeArrowheads="1"/>
          </p:cNvPicPr>
          <p:nvPr/>
        </p:nvPicPr>
        <p:blipFill>
          <a:blip r:embed="rId3" cstate="print"/>
          <a:srcRect/>
          <a:stretch>
            <a:fillRect/>
          </a:stretch>
        </p:blipFill>
        <p:spPr bwMode="auto">
          <a:xfrm>
            <a:off x="152400" y="2990424"/>
            <a:ext cx="2236303" cy="1905000"/>
          </a:xfrm>
          <a:prstGeom prst="rect">
            <a:avLst/>
          </a:prstGeom>
          <a:noFill/>
          <a:ln w="9525">
            <a:solidFill>
              <a:schemeClr val="tx1"/>
            </a:solid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1905000" y="4285823"/>
            <a:ext cx="2161032" cy="2483945"/>
          </a:xfrm>
          <a:prstGeom prst="rect">
            <a:avLst/>
          </a:prstGeom>
          <a:noFill/>
          <a:ln w="9525">
            <a:solidFill>
              <a:schemeClr val="tx1"/>
            </a:solid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3657600" y="2990424"/>
            <a:ext cx="2133600" cy="2150806"/>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876800" y="4971624"/>
            <a:ext cx="2803071" cy="1635125"/>
          </a:xfrm>
          <a:prstGeom prst="rect">
            <a:avLst/>
          </a:prstGeom>
          <a:noFill/>
          <a:ln w="9525">
            <a:solidFill>
              <a:schemeClr val="tx1"/>
            </a:solid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7181850" y="2990424"/>
            <a:ext cx="1809750" cy="2413000"/>
          </a:xfrm>
          <a:prstGeom prst="rect">
            <a:avLst/>
          </a:prstGeom>
          <a:noFill/>
          <a:ln w="9525">
            <a:solidFill>
              <a:schemeClr val="tx1"/>
            </a:solidFill>
            <a:miter lim="800000"/>
            <a:headEnd/>
            <a:tailEnd/>
          </a:ln>
        </p:spPr>
      </p:pic>
      <p:sp>
        <p:nvSpPr>
          <p:cNvPr id="10" name="Multiply 9"/>
          <p:cNvSpPr/>
          <p:nvPr/>
        </p:nvSpPr>
        <p:spPr>
          <a:xfrm>
            <a:off x="6324600" y="2133600"/>
            <a:ext cx="3505200" cy="4191000"/>
          </a:xfrm>
          <a:prstGeom prst="mathMultiply">
            <a:avLst>
              <a:gd name="adj1" fmla="val 384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9144000" cy="3048000"/>
          </a:xfrm>
        </p:spPr>
        <p:txBody>
          <a:bodyPr>
            <a:normAutofit lnSpcReduction="10000"/>
          </a:bodyPr>
          <a:lstStyle/>
          <a:p>
            <a:pPr marL="514350" indent="-514350" algn="l"/>
            <a:r>
              <a:rPr lang="en-US" dirty="0" smtClean="0">
                <a:solidFill>
                  <a:schemeClr val="tx1"/>
                </a:solidFill>
              </a:rPr>
              <a:t>4. Shift </a:t>
            </a:r>
            <a:r>
              <a:rPr lang="en-US" dirty="0">
                <a:solidFill>
                  <a:schemeClr val="tx1"/>
                </a:solidFill>
              </a:rPr>
              <a:t>to </a:t>
            </a:r>
            <a:r>
              <a:rPr lang="en-US" b="1" u="sng" dirty="0">
                <a:solidFill>
                  <a:schemeClr val="tx1"/>
                </a:solidFill>
              </a:rPr>
              <a:t>healthier</a:t>
            </a:r>
            <a:r>
              <a:rPr lang="en-US" dirty="0">
                <a:solidFill>
                  <a:schemeClr val="tx1"/>
                </a:solidFill>
              </a:rPr>
              <a:t> food and beverage choices.  </a:t>
            </a:r>
          </a:p>
          <a:p>
            <a:pPr marL="514350" indent="-514350" algn="l"/>
            <a:r>
              <a:rPr lang="en-US" dirty="0">
                <a:solidFill>
                  <a:schemeClr val="tx1"/>
                </a:solidFill>
              </a:rPr>
              <a:t>o	Choose nutrient-dense foods and beverages across and within all food groups in place of less healthy choices.  Consider cultural and personal preferences to make these shifts easier to accomplish and maintain. </a:t>
            </a:r>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5952820" y="2695731"/>
            <a:ext cx="2522966" cy="2186570"/>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097428" y="4448908"/>
            <a:ext cx="3147564" cy="1723292"/>
          </a:xfrm>
          <a:prstGeom prst="rect">
            <a:avLst/>
          </a:prstGeom>
          <a:noFill/>
          <a:ln w="9525">
            <a:solidFill>
              <a:schemeClr val="tx1"/>
            </a:solidFill>
            <a:miter lim="800000"/>
            <a:headEnd/>
            <a:tailEnd/>
          </a:ln>
        </p:spPr>
      </p:pic>
      <p:pic>
        <p:nvPicPr>
          <p:cNvPr id="2053" name="Picture 5"/>
          <p:cNvPicPr>
            <a:picLocks noChangeAspect="1" noChangeArrowheads="1"/>
          </p:cNvPicPr>
          <p:nvPr/>
        </p:nvPicPr>
        <p:blipFill>
          <a:blip r:embed="rId5" cstate="print"/>
          <a:srcRect l="17500"/>
          <a:stretch>
            <a:fillRect/>
          </a:stretch>
        </p:blipFill>
        <p:spPr bwMode="auto">
          <a:xfrm>
            <a:off x="4379625" y="4549131"/>
            <a:ext cx="1792575" cy="2172818"/>
          </a:xfrm>
          <a:prstGeom prst="rect">
            <a:avLst/>
          </a:prstGeom>
          <a:noFill/>
          <a:ln w="9525">
            <a:solidFill>
              <a:schemeClr val="tx1"/>
            </a:solidFill>
            <a:miter lim="800000"/>
            <a:headEnd/>
            <a:tailEnd/>
          </a:ln>
        </p:spPr>
      </p:pic>
      <p:pic>
        <p:nvPicPr>
          <p:cNvPr id="2054" name="Picture 6"/>
          <p:cNvPicPr>
            <a:picLocks noChangeAspect="1" noChangeArrowheads="1"/>
          </p:cNvPicPr>
          <p:nvPr/>
        </p:nvPicPr>
        <p:blipFill>
          <a:blip r:embed="rId6" cstate="print"/>
          <a:srcRect b="13333"/>
          <a:stretch>
            <a:fillRect/>
          </a:stretch>
        </p:blipFill>
        <p:spPr bwMode="auto">
          <a:xfrm>
            <a:off x="6307681" y="4600722"/>
            <a:ext cx="1813244" cy="1571478"/>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7" cstate="print"/>
          <a:srcRect/>
          <a:stretch>
            <a:fillRect/>
          </a:stretch>
        </p:blipFill>
        <p:spPr bwMode="auto">
          <a:xfrm>
            <a:off x="609601" y="3124200"/>
            <a:ext cx="2061609" cy="1613209"/>
          </a:xfrm>
          <a:prstGeom prst="rect">
            <a:avLst/>
          </a:prstGeom>
          <a:noFill/>
          <a:ln w="9525">
            <a:solidFill>
              <a:schemeClr val="tx1"/>
            </a:solid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3548155" y="3075663"/>
            <a:ext cx="1636180" cy="1661746"/>
          </a:xfrm>
          <a:prstGeom prst="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CD47">
            <a:alpha val="46000"/>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5867400" cy="3581400"/>
          </a:xfrm>
        </p:spPr>
        <p:txBody>
          <a:bodyPr>
            <a:normAutofit fontScale="92500" lnSpcReduction="10000"/>
          </a:bodyPr>
          <a:lstStyle/>
          <a:p>
            <a:pPr marL="514350" indent="-514350" algn="l"/>
            <a:r>
              <a:rPr lang="en-US" dirty="0" smtClean="0">
                <a:solidFill>
                  <a:schemeClr val="tx1"/>
                </a:solidFill>
              </a:rPr>
              <a:t>5. Support </a:t>
            </a:r>
            <a:r>
              <a:rPr lang="en-US" dirty="0">
                <a:solidFill>
                  <a:schemeClr val="tx1"/>
                </a:solidFill>
              </a:rPr>
              <a:t>healthy eating patterns for all.     </a:t>
            </a:r>
          </a:p>
          <a:p>
            <a:pPr marL="514350" indent="-514350" algn="l"/>
            <a:r>
              <a:rPr lang="en-US" dirty="0">
                <a:solidFill>
                  <a:schemeClr val="tx1"/>
                </a:solidFill>
              </a:rPr>
              <a:t>o	</a:t>
            </a:r>
            <a:r>
              <a:rPr lang="en-US" b="1" u="sng" dirty="0">
                <a:solidFill>
                  <a:schemeClr val="tx1"/>
                </a:solidFill>
              </a:rPr>
              <a:t>Everyone</a:t>
            </a:r>
            <a:r>
              <a:rPr lang="en-US" dirty="0">
                <a:solidFill>
                  <a:schemeClr val="tx1"/>
                </a:solidFill>
              </a:rPr>
              <a:t> has a role in helping to create and support healthy eating patterns in multiple settings nationwide, from home to school to work to communities.  </a:t>
            </a:r>
            <a:endParaRPr lang="en-US" dirty="0" smtClean="0">
              <a:solidFill>
                <a:schemeClr val="tx1"/>
              </a:solidFill>
            </a:endParaRPr>
          </a:p>
        </p:txBody>
      </p:sp>
      <p:pic>
        <p:nvPicPr>
          <p:cNvPr id="7" name="Picture 5"/>
          <p:cNvPicPr>
            <a:picLocks noChangeAspect="1" noChangeArrowheads="1"/>
          </p:cNvPicPr>
          <p:nvPr/>
        </p:nvPicPr>
        <p:blipFill>
          <a:blip r:embed="rId2" cstate="print"/>
          <a:srcRect/>
          <a:stretch>
            <a:fillRect/>
          </a:stretch>
        </p:blipFill>
        <p:spPr bwMode="auto">
          <a:xfrm>
            <a:off x="838200" y="5032109"/>
            <a:ext cx="2278910" cy="1521066"/>
          </a:xfrm>
          <a:prstGeom prst="rect">
            <a:avLst/>
          </a:prstGeom>
          <a:noFill/>
          <a:ln w="9525">
            <a:solidFill>
              <a:schemeClr val="tx1"/>
            </a:solidFill>
            <a:miter lim="800000"/>
            <a:headEnd/>
            <a:tailEnd/>
          </a:ln>
        </p:spPr>
      </p:pic>
      <p:pic>
        <p:nvPicPr>
          <p:cNvPr id="9" name="Picture 7"/>
          <p:cNvPicPr>
            <a:picLocks noChangeAspect="1" noChangeArrowheads="1"/>
          </p:cNvPicPr>
          <p:nvPr/>
        </p:nvPicPr>
        <p:blipFill>
          <a:blip r:embed="rId3" cstate="print"/>
          <a:srcRect l="5000" t="5621" r="12500" b="10656"/>
          <a:stretch>
            <a:fillRect/>
          </a:stretch>
        </p:blipFill>
        <p:spPr bwMode="auto">
          <a:xfrm>
            <a:off x="5790585" y="5032109"/>
            <a:ext cx="2286615" cy="1548229"/>
          </a:xfrm>
          <a:prstGeom prst="rect">
            <a:avLst/>
          </a:prstGeom>
          <a:noFill/>
          <a:ln w="9525">
            <a:solidFill>
              <a:schemeClr val="tx1"/>
            </a:solidFill>
            <a:miter lim="800000"/>
            <a:headEnd/>
            <a:tailEnd/>
          </a:ln>
        </p:spPr>
      </p:pic>
      <p:pic>
        <p:nvPicPr>
          <p:cNvPr id="10" name="Picture 8"/>
          <p:cNvPicPr>
            <a:picLocks noChangeAspect="1" noChangeArrowheads="1"/>
          </p:cNvPicPr>
          <p:nvPr/>
        </p:nvPicPr>
        <p:blipFill>
          <a:blip r:embed="rId4" cstate="print"/>
          <a:srcRect t="4762" r="8722" b="11905"/>
          <a:stretch>
            <a:fillRect/>
          </a:stretch>
        </p:blipFill>
        <p:spPr bwMode="auto">
          <a:xfrm>
            <a:off x="3448636" y="5032109"/>
            <a:ext cx="2018128" cy="1521066"/>
          </a:xfrm>
          <a:prstGeom prst="rect">
            <a:avLst/>
          </a:prstGeom>
          <a:noFill/>
          <a:ln w="9525">
            <a:solidFill>
              <a:schemeClr val="tx1"/>
            </a:solidFill>
            <a:miter lim="800000"/>
            <a:headEnd/>
            <a:tailEnd/>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1827" y="762000"/>
            <a:ext cx="3270250" cy="22424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Subtitle 2"/>
          <p:cNvSpPr txBox="1">
            <a:spLocks/>
          </p:cNvSpPr>
          <p:nvPr/>
        </p:nvSpPr>
        <p:spPr>
          <a:xfrm>
            <a:off x="0" y="3581400"/>
            <a:ext cx="8915400" cy="1557711"/>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r>
              <a:rPr lang="en-US" dirty="0" smtClean="0">
                <a:solidFill>
                  <a:schemeClr val="tx1"/>
                </a:solidFill>
              </a:rPr>
              <a:t>o	Include </a:t>
            </a:r>
            <a:r>
              <a:rPr lang="en-US" b="1" u="sng" dirty="0" smtClean="0">
                <a:solidFill>
                  <a:schemeClr val="tx1"/>
                </a:solidFill>
              </a:rPr>
              <a:t>physical exercise </a:t>
            </a:r>
            <a:r>
              <a:rPr lang="en-US" dirty="0" smtClean="0">
                <a:solidFill>
                  <a:schemeClr val="tx1"/>
                </a:solidFill>
              </a:rPr>
              <a:t>as part of healthy eating patterns.  (Children and teens should be physically active for at least 60 minutes every day.) </a:t>
            </a:r>
            <a:endParaRPr lang="en-US"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TotalTime>
  <Words>132</Words>
  <Application>Microsoft Office PowerPoint</Application>
  <PresentationFormat>On-screen Show (4:3)</PresentationFormat>
  <Paragraphs>25</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Aharoni</vt:lpstr>
      <vt:lpstr>Arial</vt:lpstr>
      <vt:lpstr>Calibri</vt:lpstr>
      <vt:lpstr>Office Theme</vt:lpstr>
      <vt:lpstr>The Dietary Guidelines</vt:lpstr>
      <vt:lpstr>The Dietary Guidelines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lschiers</dc:creator>
  <cp:lastModifiedBy>admin</cp:lastModifiedBy>
  <cp:revision>99</cp:revision>
  <dcterms:created xsi:type="dcterms:W3CDTF">2011-06-22T04:11:47Z</dcterms:created>
  <dcterms:modified xsi:type="dcterms:W3CDTF">2016-09-23T18:41:03Z</dcterms:modified>
</cp:coreProperties>
</file>