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21D778-B565-4D7E-94D7-64010A445B68}" type="datetimeFigureOut">
              <a:rPr lang="en-US" smtClean="0"/>
              <a:pPr/>
              <a:t>7/11/2012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6B1FF6-39B9-40F5-8B67-33C6354A3D4F}" type="slidenum">
              <a:rPr kumimoji="0" lang="en-US" smtClean="0"/>
              <a:pPr/>
              <a:t>‹#›</a:t>
            </a:fld>
            <a:endParaRPr kumimoji="0" lang="en-US" dirty="0">
              <a:solidFill>
                <a:schemeClr val="accent3">
                  <a:shade val="75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BF288FF-ABC4-46B2-AF3E-F0703901936D}" type="datetimeFigureOut">
              <a:rPr lang="en-US" smtClean="0"/>
              <a:pPr/>
              <a:t>7/11/2012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4B0CE4-73FF-45EA-A0A1-9E9891FED74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solidFill>
                <a:schemeClr val="accent3">
                  <a:shade val="75000"/>
                </a:scheme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2C6B1FF6-39B9-40F5-8B67-33C6354A3D4F}"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21D778-B565-4D7E-94D7-64010A445B68}" type="datetimeFigureOut">
              <a:rPr lang="en-US" smtClean="0"/>
              <a:pPr/>
              <a:t>7/11/2012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21D778-B565-4D7E-94D7-64010A445B68}" type="datetimeFigureOut">
              <a:rPr lang="en-US" smtClean="0"/>
              <a:pPr/>
              <a:t>7/11/2012</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2C6B1FF6-39B9-40F5-8B67-33C6354A3D4F}" type="slidenum">
              <a:rPr kumimoji="0" lang="en-US" smtClean="0"/>
              <a:pPr/>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21D778-B565-4D7E-94D7-64010A445B68}" type="datetimeFigureOut">
              <a:rPr lang="en-US" smtClean="0"/>
              <a:pPr/>
              <a:t>7/11/2012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6B1FF6-39B9-40F5-8B67-33C6354A3D4F}" type="slidenum">
              <a:rPr kumimoji="0" lang="en-US" smtClean="0"/>
              <a:pPr/>
              <a:t>‹#›</a:t>
            </a:fld>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r" eaLnBrk="1" latinLnBrk="0" hangingPunct="1"/>
            <a:fld id="{9D21D778-B565-4D7E-94D7-64010A445B68}" type="datetimeFigureOut">
              <a:rPr lang="en-US" smtClean="0"/>
              <a:pPr algn="r" eaLnBrk="1" latinLnBrk="0" hangingPunct="1"/>
              <a:t>7/11/2012</a:t>
            </a:fld>
            <a:endParaRPr lang="en-US" sz="1400" dirty="0">
              <a:solidFill>
                <a:srgbClr val="FFFFFF"/>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l" eaLnBrk="1" latinLnBrk="0" hangingPunct="1"/>
            <a:endParaRPr kumimoji="0" lang="en-US" dirty="0">
              <a:solidFill>
                <a:srgbClr val="FFFFFF"/>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75000"/>
                  </a:schemeClr>
                </a:solidFill>
              </a:rPr>
              <a:t>Cooking Methods</a:t>
            </a:r>
            <a:endParaRPr lang="en-US" dirty="0">
              <a:solidFill>
                <a:schemeClr val="accent1">
                  <a:lumMod val="75000"/>
                </a:schemeClr>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2209800"/>
            <a:ext cx="3962400" cy="1676399"/>
          </a:xfrm>
        </p:spPr>
        <p:txBody>
          <a:bodyPr>
            <a:normAutofit fontScale="32500" lnSpcReduction="20000"/>
          </a:bodyPr>
          <a:lstStyle/>
          <a:p>
            <a:r>
              <a:rPr lang="en-US" sz="4500" dirty="0" smtClean="0">
                <a:solidFill>
                  <a:schemeClr val="accent2">
                    <a:lumMod val="75000"/>
                  </a:schemeClr>
                </a:solidFill>
                <a:latin typeface="Rockwell" pitchFamily="18" charset="0"/>
                <a:cs typeface="Arial" charset="0"/>
              </a:rPr>
              <a:t>In </a:t>
            </a:r>
            <a:r>
              <a:rPr lang="en-US" sz="4500" b="1" dirty="0" smtClean="0">
                <a:solidFill>
                  <a:schemeClr val="accent2">
                    <a:lumMod val="75000"/>
                  </a:schemeClr>
                </a:solidFill>
                <a:latin typeface="Rockwell" pitchFamily="18" charset="0"/>
                <a:cs typeface="Arial" charset="0"/>
              </a:rPr>
              <a:t>braising</a:t>
            </a:r>
            <a:r>
              <a:rPr lang="en-US" sz="4500" dirty="0" smtClean="0">
                <a:solidFill>
                  <a:schemeClr val="accent2">
                    <a:lumMod val="75000"/>
                  </a:schemeClr>
                </a:solidFill>
                <a:latin typeface="Rockwell" pitchFamily="18" charset="0"/>
                <a:cs typeface="Arial" charset="0"/>
              </a:rPr>
              <a:t>, first sear the food item in hot oil, and then partially cover it in enough liquid to come halfway up the food item. Then cover the pot or pan tightly and finish the food slowly in the oven or on the stovetop until it is tender.</a:t>
            </a:r>
          </a:p>
          <a:p>
            <a:endParaRPr lang="en-US" dirty="0"/>
          </a:p>
        </p:txBody>
      </p:sp>
      <p:sp>
        <p:nvSpPr>
          <p:cNvPr id="3" name="Content Placeholder 2"/>
          <p:cNvSpPr>
            <a:spLocks noGrp="1"/>
          </p:cNvSpPr>
          <p:nvPr>
            <p:ph sz="half" idx="2"/>
          </p:nvPr>
        </p:nvSpPr>
        <p:spPr>
          <a:xfrm>
            <a:off x="4724400" y="2133600"/>
            <a:ext cx="3962400" cy="2286000"/>
          </a:xfrm>
        </p:spPr>
        <p:txBody>
          <a:bodyPr>
            <a:normAutofit fontScale="32500" lnSpcReduction="20000"/>
          </a:bodyPr>
          <a:lstStyle/>
          <a:p>
            <a:r>
              <a:rPr lang="en-US" sz="4900" dirty="0" smtClean="0">
                <a:solidFill>
                  <a:schemeClr val="accent2">
                    <a:lumMod val="75000"/>
                  </a:schemeClr>
                </a:solidFill>
                <a:latin typeface="Rockwell" pitchFamily="18" charset="0"/>
                <a:cs typeface="Arial" charset="0"/>
              </a:rPr>
              <a:t>When</a:t>
            </a:r>
            <a:r>
              <a:rPr lang="en-US" sz="4900" b="1" dirty="0" smtClean="0">
                <a:solidFill>
                  <a:schemeClr val="accent2">
                    <a:lumMod val="75000"/>
                  </a:schemeClr>
                </a:solidFill>
                <a:latin typeface="Rockwell" pitchFamily="18" charset="0"/>
                <a:cs typeface="Arial" charset="0"/>
              </a:rPr>
              <a:t> stewing</a:t>
            </a:r>
            <a:r>
              <a:rPr lang="en-US" sz="4900" dirty="0" smtClean="0">
                <a:solidFill>
                  <a:schemeClr val="accent2">
                    <a:lumMod val="75000"/>
                  </a:schemeClr>
                </a:solidFill>
                <a:latin typeface="Rockwell" pitchFamily="18" charset="0"/>
                <a:cs typeface="Arial" charset="0"/>
              </a:rPr>
              <a:t>, first cut the main food item into bite-sized pieces, and either blanch or sear them. As with braising, cook the food in oil first, and then add liquid. Stewing requires more liquid than braising. Cover the food completely while it is simmering.</a:t>
            </a:r>
          </a:p>
          <a:p>
            <a:endParaRPr lang="en-US" dirty="0"/>
          </a:p>
        </p:txBody>
      </p:sp>
      <p:sp>
        <p:nvSpPr>
          <p:cNvPr id="4" name="Title 3"/>
          <p:cNvSpPr>
            <a:spLocks noGrp="1"/>
          </p:cNvSpPr>
          <p:nvPr>
            <p:ph type="title"/>
          </p:nvPr>
        </p:nvSpPr>
        <p:spPr/>
        <p:txBody>
          <a:bodyPr/>
          <a:lstStyle/>
          <a:p>
            <a:pPr algn="ctr"/>
            <a:r>
              <a:rPr lang="en-US" dirty="0" smtClean="0">
                <a:solidFill>
                  <a:schemeClr val="accent2">
                    <a:lumMod val="75000"/>
                  </a:schemeClr>
                </a:solidFill>
                <a:latin typeface="Rockwell Extra Bold" pitchFamily="18" charset="0"/>
              </a:rPr>
              <a:t>Combination Cooking</a:t>
            </a:r>
            <a:endParaRPr lang="en-US" dirty="0">
              <a:solidFill>
                <a:schemeClr val="accent2">
                  <a:lumMod val="75000"/>
                </a:schemeClr>
              </a:solidFill>
              <a:latin typeface="Rockwell Extra Bold" pitchFamily="18" charset="0"/>
            </a:endParaRPr>
          </a:p>
        </p:txBody>
      </p:sp>
      <p:sp>
        <p:nvSpPr>
          <p:cNvPr id="5" name="Content Placeholder 4"/>
          <p:cNvSpPr txBox="1">
            <a:spLocks/>
          </p:cNvSpPr>
          <p:nvPr/>
        </p:nvSpPr>
        <p:spPr>
          <a:xfrm>
            <a:off x="609600" y="1524000"/>
            <a:ext cx="8077200" cy="762000"/>
          </a:xfrm>
          <a:prstGeom prst="rect">
            <a:avLst/>
          </a:prstGeom>
        </p:spPr>
        <p:txBody>
          <a:bodyPr>
            <a:normAutofit fontScale="70000" lnSpcReduction="20000"/>
          </a:bodyPr>
          <a:lstStyle/>
          <a:p>
            <a:pPr marL="365760" indent="-256032">
              <a:spcBef>
                <a:spcPts val="400"/>
              </a:spcBef>
              <a:buClr>
                <a:schemeClr val="accent1"/>
              </a:buClr>
              <a:buSzPct val="68000"/>
              <a:buFont typeface="Wingdings 3"/>
              <a:buChar char=""/>
              <a:defRPr/>
            </a:pPr>
            <a:r>
              <a:rPr lang="en-US" sz="2400" dirty="0" smtClean="0">
                <a:solidFill>
                  <a:schemeClr val="accent2">
                    <a:lumMod val="75000"/>
                  </a:schemeClr>
                </a:solidFill>
                <a:latin typeface="Rockwell" pitchFamily="18" charset="0"/>
                <a:cs typeface="Arial" charset="0"/>
              </a:rPr>
              <a:t>When </a:t>
            </a:r>
            <a:r>
              <a:rPr lang="en-US" sz="2400" dirty="0">
                <a:solidFill>
                  <a:schemeClr val="accent2">
                    <a:lumMod val="75000"/>
                  </a:schemeClr>
                </a:solidFill>
                <a:latin typeface="Rockwell" pitchFamily="18" charset="0"/>
                <a:cs typeface="Arial" charset="0"/>
              </a:rPr>
              <a:t>the best method for preparing certain food is a combination of dry-heat and moist-heat cooking methods, it is called </a:t>
            </a:r>
            <a:r>
              <a:rPr lang="en-US" sz="2400" b="1" dirty="0">
                <a:solidFill>
                  <a:schemeClr val="accent2">
                    <a:lumMod val="75000"/>
                  </a:schemeClr>
                </a:solidFill>
                <a:latin typeface="Rockwell" pitchFamily="18" charset="0"/>
                <a:cs typeface="Arial" charset="0"/>
              </a:rPr>
              <a:t>combination cooking</a:t>
            </a:r>
            <a:r>
              <a:rPr lang="en-US" sz="2400" dirty="0" smtClean="0">
                <a:solidFill>
                  <a:schemeClr val="accent2">
                    <a:lumMod val="75000"/>
                  </a:schemeClr>
                </a:solidFill>
                <a:latin typeface="Rockwell" pitchFamily="18" charset="0"/>
                <a:cs typeface="Arial" charset="0"/>
              </a:rPr>
              <a:t>.</a:t>
            </a:r>
            <a:endParaRPr lang="en-US" sz="2400" dirty="0">
              <a:solidFill>
                <a:schemeClr val="accent2">
                  <a:lumMod val="75000"/>
                </a:schemeClr>
              </a:solidFill>
              <a:latin typeface="Rockwell" pitchFamily="18" charset="0"/>
              <a:cs typeface="Arial" charset="0"/>
            </a:endParaRPr>
          </a:p>
        </p:txBody>
      </p:sp>
      <p:pic>
        <p:nvPicPr>
          <p:cNvPr id="6" name="Picture 3"/>
          <p:cNvPicPr>
            <a:picLocks noChangeAspect="1" noChangeArrowheads="1"/>
          </p:cNvPicPr>
          <p:nvPr/>
        </p:nvPicPr>
        <p:blipFill>
          <a:blip r:embed="rId2" cstate="print"/>
          <a:srcRect/>
          <a:stretch>
            <a:fillRect/>
          </a:stretch>
        </p:blipFill>
        <p:spPr bwMode="auto">
          <a:xfrm>
            <a:off x="5791200" y="4267200"/>
            <a:ext cx="2151063" cy="1452563"/>
          </a:xfrm>
          <a:prstGeom prst="rect">
            <a:avLst/>
          </a:prstGeom>
          <a:noFill/>
          <a:ln w="38100" cap="sq">
            <a:solidFill>
              <a:schemeClr val="bg1"/>
            </a:solidFill>
            <a:miter lim="800000"/>
            <a:headEnd/>
            <a:tailEnd/>
          </a:ln>
        </p:spPr>
      </p:pic>
      <p:pic>
        <p:nvPicPr>
          <p:cNvPr id="7" name="Picture 6" descr="braise.jpg"/>
          <p:cNvPicPr>
            <a:picLocks noChangeAspect="1"/>
          </p:cNvPicPr>
          <p:nvPr/>
        </p:nvPicPr>
        <p:blipFill>
          <a:blip r:embed="rId3" cstate="print"/>
          <a:stretch>
            <a:fillRect/>
          </a:stretch>
        </p:blipFill>
        <p:spPr>
          <a:xfrm>
            <a:off x="609600" y="3886200"/>
            <a:ext cx="1714500" cy="1714500"/>
          </a:xfrm>
          <a:prstGeom prst="rect">
            <a:avLst/>
          </a:prstGeom>
        </p:spPr>
      </p:pic>
      <p:pic>
        <p:nvPicPr>
          <p:cNvPr id="8" name="Picture 7" descr="braising.jpg"/>
          <p:cNvPicPr>
            <a:picLocks noChangeAspect="1"/>
          </p:cNvPicPr>
          <p:nvPr/>
        </p:nvPicPr>
        <p:blipFill>
          <a:blip r:embed="rId4" cstate="print"/>
          <a:stretch>
            <a:fillRect/>
          </a:stretch>
        </p:blipFill>
        <p:spPr>
          <a:xfrm>
            <a:off x="2895600" y="3886200"/>
            <a:ext cx="1175784" cy="176688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2">
                    <a:lumMod val="75000"/>
                  </a:schemeClr>
                </a:solidFill>
                <a:latin typeface="Rockwell Extra Bold" pitchFamily="18" charset="0"/>
              </a:rPr>
              <a:t>Sous Vide</a:t>
            </a:r>
            <a:endParaRPr lang="en-US" dirty="0">
              <a:solidFill>
                <a:schemeClr val="accent2">
                  <a:lumMod val="75000"/>
                </a:schemeClr>
              </a:solidFill>
              <a:latin typeface="Rockwell Extra Bold" pitchFamily="18" charset="0"/>
            </a:endParaRPr>
          </a:p>
        </p:txBody>
      </p:sp>
      <p:sp>
        <p:nvSpPr>
          <p:cNvPr id="6" name="TextBox 5"/>
          <p:cNvSpPr txBox="1"/>
          <p:nvPr/>
        </p:nvSpPr>
        <p:spPr>
          <a:xfrm>
            <a:off x="609600" y="1752600"/>
            <a:ext cx="7772400" cy="1477328"/>
          </a:xfrm>
          <a:prstGeom prst="rect">
            <a:avLst/>
          </a:prstGeom>
          <a:noFill/>
        </p:spPr>
        <p:txBody>
          <a:bodyPr wrap="square" rtlCol="0">
            <a:spAutoFit/>
          </a:bodyPr>
          <a:lstStyle/>
          <a:p>
            <a:r>
              <a:rPr lang="en-US" b="1" i="1" dirty="0" smtClean="0">
                <a:solidFill>
                  <a:schemeClr val="accent2">
                    <a:lumMod val="75000"/>
                  </a:schemeClr>
                </a:solidFill>
                <a:latin typeface="Rockwell" pitchFamily="18" charset="0"/>
                <a:cs typeface="Arial" charset="0"/>
              </a:rPr>
              <a:t>Sous vide</a:t>
            </a:r>
            <a:r>
              <a:rPr lang="en-US" dirty="0" smtClean="0">
                <a:solidFill>
                  <a:schemeClr val="accent2">
                    <a:lumMod val="75000"/>
                  </a:schemeClr>
                </a:solidFill>
                <a:latin typeface="Rockwell" pitchFamily="18" charset="0"/>
                <a:cs typeface="Arial" charset="0"/>
              </a:rPr>
              <a:t> is a method in which food is cooked for a long time, sometimes well over 24 hours. </a:t>
            </a:r>
            <a:r>
              <a:rPr lang="en-US" i="1" dirty="0" smtClean="0">
                <a:solidFill>
                  <a:schemeClr val="accent2">
                    <a:lumMod val="75000"/>
                  </a:schemeClr>
                </a:solidFill>
                <a:latin typeface="Rockwell" pitchFamily="18" charset="0"/>
                <a:cs typeface="Arial" charset="0"/>
              </a:rPr>
              <a:t>Sous vide</a:t>
            </a:r>
            <a:r>
              <a:rPr lang="en-US" dirty="0" smtClean="0">
                <a:solidFill>
                  <a:schemeClr val="accent2">
                    <a:lumMod val="75000"/>
                  </a:schemeClr>
                </a:solidFill>
                <a:latin typeface="Rockwell" pitchFamily="18" charset="0"/>
                <a:cs typeface="Arial" charset="0"/>
              </a:rPr>
              <a:t> is French for “under vacuum.” Rather than placing food in a slow cooker, cooks place food in airtight plastic bags and then place the bags in water that is hot but well below boiling point.</a:t>
            </a:r>
            <a:endParaRPr lang="en-US" dirty="0" smtClean="0">
              <a:solidFill>
                <a:schemeClr val="accent2">
                  <a:lumMod val="75000"/>
                </a:schemeClr>
              </a:solidFill>
              <a:latin typeface="Rockwell" pitchFamily="18" charset="0"/>
              <a:cs typeface="Arial" charset="0"/>
            </a:endParaRPr>
          </a:p>
        </p:txBody>
      </p:sp>
      <p:pic>
        <p:nvPicPr>
          <p:cNvPr id="7" name="Picture 3"/>
          <p:cNvPicPr>
            <a:picLocks noChangeAspect="1" noChangeArrowheads="1"/>
          </p:cNvPicPr>
          <p:nvPr/>
        </p:nvPicPr>
        <p:blipFill>
          <a:blip r:embed="rId2" cstate="print"/>
          <a:srcRect/>
          <a:stretch>
            <a:fillRect/>
          </a:stretch>
        </p:blipFill>
        <p:spPr bwMode="auto">
          <a:xfrm>
            <a:off x="4267200" y="3581400"/>
            <a:ext cx="2809875" cy="1897578"/>
          </a:xfrm>
          <a:prstGeom prst="rect">
            <a:avLst/>
          </a:prstGeom>
          <a:noFill/>
          <a:ln w="38100" cap="sq">
            <a:solidFill>
              <a:schemeClr val="bg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dirty="0" smtClean="0">
                <a:solidFill>
                  <a:schemeClr val="accent2">
                    <a:lumMod val="75000"/>
                  </a:schemeClr>
                </a:solidFill>
                <a:latin typeface="Rockwell Extra Bold" pitchFamily="18" charset="0"/>
              </a:rPr>
              <a:t>Determining Doneness</a:t>
            </a:r>
            <a:endParaRPr lang="en-US" dirty="0">
              <a:solidFill>
                <a:schemeClr val="accent2">
                  <a:lumMod val="75000"/>
                </a:schemeClr>
              </a:solidFill>
              <a:latin typeface="Rockwell Extra Bold" pitchFamily="18" charset="0"/>
            </a:endParaRPr>
          </a:p>
        </p:txBody>
      </p:sp>
      <p:sp>
        <p:nvSpPr>
          <p:cNvPr id="3" name="TextBox 2"/>
          <p:cNvSpPr txBox="1"/>
          <p:nvPr/>
        </p:nvSpPr>
        <p:spPr>
          <a:xfrm>
            <a:off x="914400" y="1371600"/>
            <a:ext cx="7086600" cy="3046988"/>
          </a:xfrm>
          <a:prstGeom prst="rect">
            <a:avLst/>
          </a:prstGeom>
          <a:noFill/>
        </p:spPr>
        <p:txBody>
          <a:bodyPr wrap="square" rtlCol="0">
            <a:spAutoFit/>
          </a:bodyPr>
          <a:lstStyle/>
          <a:p>
            <a:pPr>
              <a:defRPr/>
            </a:pPr>
            <a:r>
              <a:rPr lang="en-US" sz="2400" dirty="0">
                <a:solidFill>
                  <a:schemeClr val="accent2">
                    <a:lumMod val="75000"/>
                  </a:schemeClr>
                </a:solidFill>
                <a:latin typeface="Rockwell" pitchFamily="18" charset="0"/>
              </a:rPr>
              <a:t>There are two important qualities that cooks look for to determine a product’s doneness</a:t>
            </a:r>
            <a:r>
              <a:rPr lang="en-US" sz="2400" dirty="0" smtClean="0">
                <a:solidFill>
                  <a:schemeClr val="accent2">
                    <a:lumMod val="75000"/>
                  </a:schemeClr>
                </a:solidFill>
                <a:latin typeface="Rockwell" pitchFamily="18" charset="0"/>
              </a:rPr>
              <a:t>:</a:t>
            </a:r>
          </a:p>
          <a:p>
            <a:pPr>
              <a:defRPr/>
            </a:pPr>
            <a:endParaRPr lang="en-US" sz="2400" dirty="0">
              <a:solidFill>
                <a:schemeClr val="accent2">
                  <a:lumMod val="75000"/>
                </a:schemeClr>
              </a:solidFill>
              <a:latin typeface="Rockwell" pitchFamily="18" charset="0"/>
            </a:endParaRPr>
          </a:p>
          <a:p>
            <a:pPr lvl="1">
              <a:defRPr/>
            </a:pPr>
            <a:r>
              <a:rPr lang="en-US" sz="2400" dirty="0">
                <a:solidFill>
                  <a:schemeClr val="accent2">
                    <a:lumMod val="75000"/>
                  </a:schemeClr>
                </a:solidFill>
                <a:latin typeface="Rockwell" pitchFamily="18" charset="0"/>
              </a:rPr>
              <a:t>Has it achieved the desired texture</a:t>
            </a:r>
            <a:r>
              <a:rPr lang="en-US" sz="2400" dirty="0" smtClean="0">
                <a:solidFill>
                  <a:schemeClr val="accent2">
                    <a:lumMod val="75000"/>
                  </a:schemeClr>
                </a:solidFill>
                <a:latin typeface="Rockwell" pitchFamily="18" charset="0"/>
              </a:rPr>
              <a:t>?</a:t>
            </a:r>
          </a:p>
          <a:p>
            <a:pPr lvl="1">
              <a:defRPr/>
            </a:pPr>
            <a:endParaRPr lang="en-US" sz="2400" dirty="0">
              <a:solidFill>
                <a:schemeClr val="accent2">
                  <a:lumMod val="75000"/>
                </a:schemeClr>
              </a:solidFill>
              <a:latin typeface="Rockwell" pitchFamily="18" charset="0"/>
            </a:endParaRPr>
          </a:p>
          <a:p>
            <a:pPr lvl="1">
              <a:defRPr/>
            </a:pPr>
            <a:r>
              <a:rPr lang="en-US" sz="2400" dirty="0">
                <a:solidFill>
                  <a:schemeClr val="accent2">
                    <a:lumMod val="75000"/>
                  </a:schemeClr>
                </a:solidFill>
                <a:latin typeface="Rockwell" pitchFamily="18" charset="0"/>
              </a:rPr>
              <a:t>Has it reached the minimum internal temperature it needs to be safe?</a:t>
            </a:r>
          </a:p>
          <a:p>
            <a:endParaRPr lang="en-US" sz="2400" dirty="0">
              <a:solidFill>
                <a:schemeClr val="accent2">
                  <a:lumMod val="75000"/>
                </a:schemeClr>
              </a:solidFill>
              <a:latin typeface="Rockwell" pitchFamily="18" charset="0"/>
            </a:endParaRPr>
          </a:p>
        </p:txBody>
      </p:sp>
      <p:pic>
        <p:nvPicPr>
          <p:cNvPr id="4" name="Picture 3" descr="thermom.jpg"/>
          <p:cNvPicPr>
            <a:picLocks noChangeAspect="1"/>
          </p:cNvPicPr>
          <p:nvPr/>
        </p:nvPicPr>
        <p:blipFill>
          <a:blip r:embed="rId2" cstate="print"/>
          <a:stretch>
            <a:fillRect/>
          </a:stretch>
        </p:blipFill>
        <p:spPr>
          <a:xfrm>
            <a:off x="5257800" y="4343400"/>
            <a:ext cx="2862705" cy="1905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5300" dirty="0" smtClean="0">
                <a:solidFill>
                  <a:schemeClr val="accent2">
                    <a:lumMod val="75000"/>
                  </a:schemeClr>
                </a:solidFill>
                <a:latin typeface="Rockwell" pitchFamily="18" charset="0"/>
              </a:rPr>
              <a:t>Plating</a:t>
            </a:r>
            <a:endParaRPr lang="en-US" sz="5300" dirty="0">
              <a:solidFill>
                <a:schemeClr val="accent2">
                  <a:lumMod val="75000"/>
                </a:schemeClr>
              </a:solidFill>
              <a:latin typeface="Rockwell" pitchFamily="18" charset="0"/>
            </a:endParaRPr>
          </a:p>
        </p:txBody>
      </p:sp>
      <p:sp>
        <p:nvSpPr>
          <p:cNvPr id="3" name="TextBox 2"/>
          <p:cNvSpPr txBox="1"/>
          <p:nvPr/>
        </p:nvSpPr>
        <p:spPr>
          <a:xfrm>
            <a:off x="685800" y="1676400"/>
            <a:ext cx="7162800" cy="3139321"/>
          </a:xfrm>
          <a:prstGeom prst="rect">
            <a:avLst/>
          </a:prstGeom>
          <a:noFill/>
        </p:spPr>
        <p:txBody>
          <a:bodyPr wrap="square" rtlCol="0">
            <a:spAutoFit/>
          </a:bodyPr>
          <a:lstStyle/>
          <a:p>
            <a:pPr>
              <a:defRPr/>
            </a:pPr>
            <a:r>
              <a:rPr lang="en-US" b="1" dirty="0">
                <a:solidFill>
                  <a:schemeClr val="accent2">
                    <a:lumMod val="75000"/>
                  </a:schemeClr>
                </a:solidFill>
                <a:latin typeface="Rockwell" pitchFamily="18" charset="0"/>
              </a:rPr>
              <a:t>Portioning</a:t>
            </a:r>
            <a:r>
              <a:rPr lang="en-US" dirty="0">
                <a:solidFill>
                  <a:schemeClr val="accent2">
                    <a:lumMod val="75000"/>
                  </a:schemeClr>
                </a:solidFill>
                <a:latin typeface="Rockwell" pitchFamily="18" charset="0"/>
              </a:rPr>
              <a:t> is the amount of an item that is served to the guest</a:t>
            </a:r>
            <a:r>
              <a:rPr lang="en-US" dirty="0" smtClean="0">
                <a:solidFill>
                  <a:schemeClr val="accent2">
                    <a:lumMod val="75000"/>
                  </a:schemeClr>
                </a:solidFill>
                <a:latin typeface="Rockwell" pitchFamily="18" charset="0"/>
              </a:rPr>
              <a:t>.</a:t>
            </a:r>
          </a:p>
          <a:p>
            <a:pPr>
              <a:defRPr/>
            </a:pPr>
            <a:endParaRPr lang="en-US" dirty="0">
              <a:solidFill>
                <a:schemeClr val="accent2">
                  <a:lumMod val="75000"/>
                </a:schemeClr>
              </a:solidFill>
              <a:latin typeface="Rockwell" pitchFamily="18" charset="0"/>
            </a:endParaRPr>
          </a:p>
          <a:p>
            <a:pPr>
              <a:defRPr/>
            </a:pPr>
            <a:r>
              <a:rPr lang="en-US" b="1" dirty="0">
                <a:solidFill>
                  <a:schemeClr val="accent2">
                    <a:lumMod val="75000"/>
                  </a:schemeClr>
                </a:solidFill>
                <a:latin typeface="Rockwell" pitchFamily="18" charset="0"/>
              </a:rPr>
              <a:t>Overportioning</a:t>
            </a:r>
            <a:r>
              <a:rPr lang="en-US" dirty="0">
                <a:solidFill>
                  <a:schemeClr val="accent2">
                    <a:lumMod val="75000"/>
                  </a:schemeClr>
                </a:solidFill>
                <a:latin typeface="Rockwell" pitchFamily="18" charset="0"/>
              </a:rPr>
              <a:t> results in increased cost and lower profit from an item</a:t>
            </a:r>
            <a:r>
              <a:rPr lang="en-US" dirty="0" smtClean="0">
                <a:solidFill>
                  <a:schemeClr val="accent2">
                    <a:lumMod val="75000"/>
                  </a:schemeClr>
                </a:solidFill>
                <a:latin typeface="Rockwell" pitchFamily="18" charset="0"/>
              </a:rPr>
              <a:t>.</a:t>
            </a:r>
          </a:p>
          <a:p>
            <a:pPr>
              <a:defRPr/>
            </a:pPr>
            <a:endParaRPr lang="en-US" dirty="0">
              <a:solidFill>
                <a:schemeClr val="accent2">
                  <a:lumMod val="75000"/>
                </a:schemeClr>
              </a:solidFill>
              <a:latin typeface="Rockwell" pitchFamily="18" charset="0"/>
            </a:endParaRPr>
          </a:p>
          <a:p>
            <a:pPr>
              <a:defRPr/>
            </a:pPr>
            <a:r>
              <a:rPr lang="en-US" b="1" dirty="0">
                <a:solidFill>
                  <a:schemeClr val="accent2">
                    <a:lumMod val="75000"/>
                  </a:schemeClr>
                </a:solidFill>
                <a:latin typeface="Rockwell" pitchFamily="18" charset="0"/>
              </a:rPr>
              <a:t>Plating</a:t>
            </a:r>
            <a:r>
              <a:rPr lang="en-US" dirty="0">
                <a:solidFill>
                  <a:schemeClr val="accent2">
                    <a:lumMod val="75000"/>
                  </a:schemeClr>
                </a:solidFill>
                <a:latin typeface="Rockwell" pitchFamily="18" charset="0"/>
              </a:rPr>
              <a:t> is the decision about what serving vessel will be used to present the product as well as the layout of the item on the plate or in the bowl and the garnishing of the item</a:t>
            </a:r>
            <a:r>
              <a:rPr lang="en-US" dirty="0" smtClean="0">
                <a:solidFill>
                  <a:schemeClr val="accent2">
                    <a:lumMod val="75000"/>
                  </a:schemeClr>
                </a:solidFill>
                <a:latin typeface="Rockwell" pitchFamily="18" charset="0"/>
              </a:rPr>
              <a:t>.</a:t>
            </a:r>
          </a:p>
          <a:p>
            <a:pPr>
              <a:defRPr/>
            </a:pPr>
            <a:endParaRPr lang="en-US" dirty="0">
              <a:solidFill>
                <a:schemeClr val="accent2">
                  <a:lumMod val="75000"/>
                </a:schemeClr>
              </a:solidFill>
              <a:latin typeface="Rockwell" pitchFamily="18" charset="0"/>
            </a:endParaRPr>
          </a:p>
          <a:p>
            <a:pPr>
              <a:defRPr/>
            </a:pPr>
            <a:r>
              <a:rPr lang="en-US" b="1" dirty="0">
                <a:solidFill>
                  <a:schemeClr val="accent2">
                    <a:lumMod val="75000"/>
                  </a:schemeClr>
                </a:solidFill>
                <a:latin typeface="Rockwell" pitchFamily="18" charset="0"/>
              </a:rPr>
              <a:t>Garnish</a:t>
            </a:r>
            <a:r>
              <a:rPr lang="en-US" dirty="0">
                <a:solidFill>
                  <a:schemeClr val="accent2">
                    <a:lumMod val="75000"/>
                  </a:schemeClr>
                </a:solidFill>
                <a:latin typeface="Rockwell" pitchFamily="18" charset="0"/>
              </a:rPr>
              <a:t> enhances the food being served.</a:t>
            </a:r>
          </a:p>
          <a:p>
            <a:endParaRPr lang="en-US" dirty="0">
              <a:solidFill>
                <a:schemeClr val="accent2">
                  <a:lumMod val="75000"/>
                </a:schemeClr>
              </a:solidFill>
              <a:latin typeface="Rockwell" pitchFamily="18" charset="0"/>
            </a:endParaRPr>
          </a:p>
        </p:txBody>
      </p:sp>
      <p:pic>
        <p:nvPicPr>
          <p:cNvPr id="4" name="Picture 3" descr="plating 2.jpg"/>
          <p:cNvPicPr>
            <a:picLocks noChangeAspect="1"/>
          </p:cNvPicPr>
          <p:nvPr/>
        </p:nvPicPr>
        <p:blipFill>
          <a:blip r:embed="rId2" cstate="print"/>
          <a:stretch>
            <a:fillRect/>
          </a:stretch>
        </p:blipFill>
        <p:spPr>
          <a:xfrm>
            <a:off x="4191000" y="4800600"/>
            <a:ext cx="2014537" cy="1470689"/>
          </a:xfrm>
          <a:prstGeom prst="rect">
            <a:avLst/>
          </a:prstGeom>
        </p:spPr>
      </p:pic>
      <p:pic>
        <p:nvPicPr>
          <p:cNvPr id="5" name="Picture 4" descr="plating.jpg"/>
          <p:cNvPicPr>
            <a:picLocks noChangeAspect="1"/>
          </p:cNvPicPr>
          <p:nvPr/>
        </p:nvPicPr>
        <p:blipFill>
          <a:blip r:embed="rId3" cstate="print"/>
          <a:stretch>
            <a:fillRect/>
          </a:stretch>
        </p:blipFill>
        <p:spPr>
          <a:xfrm>
            <a:off x="6477000" y="3962400"/>
            <a:ext cx="2061148" cy="1371600"/>
          </a:xfrm>
          <a:prstGeom prst="rect">
            <a:avLst/>
          </a:prstGeom>
        </p:spPr>
      </p:pic>
      <p:pic>
        <p:nvPicPr>
          <p:cNvPr id="6" name="Picture 5" descr="plate.jpg"/>
          <p:cNvPicPr>
            <a:picLocks noChangeAspect="1"/>
          </p:cNvPicPr>
          <p:nvPr/>
        </p:nvPicPr>
        <p:blipFill>
          <a:blip r:embed="rId4" cstate="print"/>
          <a:stretch>
            <a:fillRect/>
          </a:stretch>
        </p:blipFill>
        <p:spPr>
          <a:xfrm>
            <a:off x="1905000" y="4800600"/>
            <a:ext cx="1767721" cy="11763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sz="half" idx="1"/>
          </p:nvPr>
        </p:nvSpPr>
        <p:spPr>
          <a:xfrm>
            <a:off x="457200" y="1481328"/>
            <a:ext cx="6629400" cy="4525963"/>
          </a:xfrm>
        </p:spPr>
        <p:txBody>
          <a:bodyPr>
            <a:normAutofit/>
          </a:bodyPr>
          <a:lstStyle/>
          <a:p>
            <a:pPr>
              <a:buFont typeface="Wingdings" pitchFamily="2" charset="2"/>
              <a:buChar char="v"/>
            </a:pPr>
            <a:r>
              <a:rPr lang="en-US" sz="1600" dirty="0" smtClean="0">
                <a:solidFill>
                  <a:schemeClr val="accent1">
                    <a:lumMod val="75000"/>
                  </a:schemeClr>
                </a:solidFill>
                <a:latin typeface="Rockwell" pitchFamily="18" charset="0"/>
                <a:ea typeface="Batang" pitchFamily="18" charset="-127"/>
                <a:cs typeface="Arial" charset="0"/>
              </a:rPr>
              <a:t>Heat </a:t>
            </a:r>
            <a:r>
              <a:rPr lang="en-US" sz="1600" dirty="0" smtClean="0">
                <a:solidFill>
                  <a:schemeClr val="accent1">
                    <a:lumMod val="75000"/>
                  </a:schemeClr>
                </a:solidFill>
                <a:latin typeface="Rockwell" pitchFamily="18" charset="0"/>
                <a:ea typeface="Batang" pitchFamily="18" charset="-127"/>
                <a:cs typeface="Arial" charset="0"/>
              </a:rPr>
              <a:t>is a type of energy. When two items of different temperatures have contact, energy, in the form of heat, </a:t>
            </a:r>
            <a:r>
              <a:rPr lang="en-US" sz="1600" i="1" dirty="0" smtClean="0">
                <a:solidFill>
                  <a:schemeClr val="accent1">
                    <a:lumMod val="75000"/>
                  </a:schemeClr>
                </a:solidFill>
                <a:latin typeface="Rockwell" pitchFamily="18" charset="0"/>
                <a:ea typeface="Batang" pitchFamily="18" charset="-127"/>
                <a:cs typeface="Arial" charset="0"/>
              </a:rPr>
              <a:t>transfers</a:t>
            </a:r>
            <a:r>
              <a:rPr lang="en-US" sz="1600" dirty="0" smtClean="0">
                <a:solidFill>
                  <a:schemeClr val="accent1">
                    <a:lumMod val="75000"/>
                  </a:schemeClr>
                </a:solidFill>
                <a:latin typeface="Rockwell" pitchFamily="18" charset="0"/>
                <a:ea typeface="Batang" pitchFamily="18" charset="-127"/>
                <a:cs typeface="Arial" charset="0"/>
              </a:rPr>
              <a:t> from the warmer item to the cooler until they both reach the same temperature</a:t>
            </a:r>
            <a:endParaRPr lang="en-US" sz="1600" dirty="0" smtClean="0">
              <a:solidFill>
                <a:schemeClr val="accent1">
                  <a:lumMod val="75000"/>
                </a:schemeClr>
              </a:solidFill>
              <a:latin typeface="Rockwell" pitchFamily="18" charset="0"/>
              <a:ea typeface="Batang" pitchFamily="18" charset="-127"/>
            </a:endParaRPr>
          </a:p>
          <a:p>
            <a:pPr algn="l">
              <a:buFont typeface="Wingdings" pitchFamily="2" charset="2"/>
              <a:buChar char="v"/>
            </a:pPr>
            <a:r>
              <a:rPr lang="en-US" sz="1600" cap="none" dirty="0" smtClean="0">
                <a:solidFill>
                  <a:schemeClr val="accent1">
                    <a:lumMod val="75000"/>
                  </a:schemeClr>
                </a:solidFill>
                <a:latin typeface="Rockwell" pitchFamily="18" charset="0"/>
                <a:ea typeface="Batang" pitchFamily="18" charset="-127"/>
                <a:cs typeface="Arial" charset="0"/>
              </a:rPr>
              <a:t>Conduction is the transfer of heat from one item to another when the items come into direct contact with each other.</a:t>
            </a:r>
          </a:p>
          <a:p>
            <a:pPr algn="l">
              <a:buFont typeface="Wingdings" pitchFamily="2" charset="2"/>
              <a:buChar char="v"/>
            </a:pPr>
            <a:r>
              <a:rPr lang="en-US" sz="1600" cap="none" dirty="0" smtClean="0">
                <a:solidFill>
                  <a:schemeClr val="accent1">
                    <a:lumMod val="75000"/>
                  </a:schemeClr>
                </a:solidFill>
                <a:latin typeface="Rockwell" pitchFamily="18" charset="0"/>
                <a:ea typeface="Batang" pitchFamily="18" charset="-127"/>
                <a:cs typeface="Arial" charset="0"/>
              </a:rPr>
              <a:t>Convection is the transfer of heat caused by the movement of molecules (in the air, water, or fat) from a warmer area to a cooler one. </a:t>
            </a:r>
          </a:p>
          <a:p>
            <a:pPr algn="l">
              <a:buFont typeface="Wingdings" pitchFamily="2" charset="2"/>
              <a:buChar char="v"/>
            </a:pPr>
            <a:r>
              <a:rPr lang="en-US" sz="1600" cap="none" dirty="0" smtClean="0">
                <a:solidFill>
                  <a:schemeClr val="accent1">
                    <a:lumMod val="75000"/>
                  </a:schemeClr>
                </a:solidFill>
                <a:latin typeface="Rockwell" pitchFamily="18" charset="0"/>
                <a:ea typeface="Batang" pitchFamily="18" charset="-127"/>
                <a:cs typeface="Arial" charset="0"/>
              </a:rPr>
              <a:t>Radiation does not require physical contact between the heat source and the food being cooked. Instead, heat moves by way of microwave and infrared waves.</a:t>
            </a:r>
          </a:p>
          <a:p>
            <a:pPr algn="l">
              <a:buFont typeface="Wingdings" pitchFamily="2" charset="2"/>
              <a:buChar char="v"/>
            </a:pPr>
            <a:r>
              <a:rPr lang="en-US" sz="1600" cap="none" dirty="0" smtClean="0">
                <a:solidFill>
                  <a:schemeClr val="accent1">
                    <a:lumMod val="75000"/>
                  </a:schemeClr>
                </a:solidFill>
                <a:latin typeface="Rockwell" pitchFamily="18" charset="0"/>
                <a:ea typeface="Batang" pitchFamily="18" charset="-127"/>
                <a:cs typeface="Arial" charset="0"/>
              </a:rPr>
              <a:t>Infrared heat is created when the heat from a source is absorbed by one material and then radiated out to the food. </a:t>
            </a:r>
          </a:p>
          <a:p>
            <a:pPr algn="l"/>
            <a:endParaRPr lang="en-US" dirty="0"/>
          </a:p>
        </p:txBody>
      </p:sp>
      <p:sp>
        <p:nvSpPr>
          <p:cNvPr id="4" name="Title 3"/>
          <p:cNvSpPr>
            <a:spLocks noGrp="1"/>
          </p:cNvSpPr>
          <p:nvPr>
            <p:ph type="title"/>
          </p:nvPr>
        </p:nvSpPr>
        <p:spPr/>
        <p:txBody>
          <a:bodyPr/>
          <a:lstStyle/>
          <a:p>
            <a:r>
              <a:rPr lang="en-US" dirty="0" smtClean="0">
                <a:solidFill>
                  <a:schemeClr val="accent2">
                    <a:lumMod val="75000"/>
                  </a:schemeClr>
                </a:solidFill>
                <a:latin typeface="Rockwell Extra Bold" pitchFamily="18" charset="0"/>
                <a:ea typeface="Batang" pitchFamily="18" charset="-127"/>
              </a:rPr>
              <a:t>Heat Transfer</a:t>
            </a:r>
            <a:endParaRPr lang="en-US" dirty="0">
              <a:solidFill>
                <a:schemeClr val="accent2">
                  <a:lumMod val="75000"/>
                </a:schemeClr>
              </a:solidFill>
              <a:latin typeface="Rockwell Extra Bold" pitchFamily="18" charset="0"/>
              <a:ea typeface="Batang" pitchFamily="18" charset="-127"/>
            </a:endParaRPr>
          </a:p>
        </p:txBody>
      </p:sp>
      <p:pic>
        <p:nvPicPr>
          <p:cNvPr id="8" name="Picture 2"/>
          <p:cNvPicPr>
            <a:picLocks noChangeAspect="1" noChangeArrowheads="1"/>
          </p:cNvPicPr>
          <p:nvPr/>
        </p:nvPicPr>
        <p:blipFill>
          <a:blip r:embed="rId2" cstate="print"/>
          <a:srcRect/>
          <a:stretch>
            <a:fillRect/>
          </a:stretch>
        </p:blipFill>
        <p:spPr bwMode="auto">
          <a:xfrm>
            <a:off x="7620000" y="3276600"/>
            <a:ext cx="1209675" cy="2599638"/>
          </a:xfrm>
          <a:prstGeom prst="rect">
            <a:avLst/>
          </a:prstGeom>
          <a:noFill/>
          <a:ln w="28575">
            <a:solidFill>
              <a:srgbClr val="0000FF"/>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9"/>
            <a:ext cx="8077200" cy="1185671"/>
          </a:xfrm>
        </p:spPr>
        <p:txBody>
          <a:bodyPr/>
          <a:lstStyle/>
          <a:p>
            <a:r>
              <a:rPr lang="en-US" sz="2000" dirty="0" smtClean="0">
                <a:solidFill>
                  <a:schemeClr val="accent1">
                    <a:lumMod val="75000"/>
                  </a:schemeClr>
                </a:solidFill>
                <a:latin typeface="Rockwell" pitchFamily="18" charset="0"/>
                <a:cs typeface="Arial" charset="0"/>
              </a:rPr>
              <a:t>In </a:t>
            </a:r>
            <a:r>
              <a:rPr lang="en-US" sz="2000" b="1" dirty="0" smtClean="0">
                <a:solidFill>
                  <a:schemeClr val="accent1">
                    <a:lumMod val="75000"/>
                  </a:schemeClr>
                </a:solidFill>
                <a:latin typeface="Rockwell" pitchFamily="18" charset="0"/>
                <a:cs typeface="Arial" charset="0"/>
              </a:rPr>
              <a:t>dry-heat cooking</a:t>
            </a:r>
            <a:r>
              <a:rPr lang="en-US" sz="2000" dirty="0" smtClean="0">
                <a:solidFill>
                  <a:schemeClr val="accent1">
                    <a:lumMod val="75000"/>
                  </a:schemeClr>
                </a:solidFill>
                <a:latin typeface="Rockwell" pitchFamily="18" charset="0"/>
                <a:cs typeface="Arial" charset="0"/>
              </a:rPr>
              <a:t>, food is cooked either by direct heat, like on a grill, or by indirect heat in a closed environment, like in an oven.</a:t>
            </a:r>
          </a:p>
          <a:p>
            <a:endParaRPr lang="en-US" dirty="0"/>
          </a:p>
        </p:txBody>
      </p:sp>
      <p:sp>
        <p:nvSpPr>
          <p:cNvPr id="3" name="Content Placeholder 2"/>
          <p:cNvSpPr>
            <a:spLocks noGrp="1"/>
          </p:cNvSpPr>
          <p:nvPr>
            <p:ph sz="half" idx="2"/>
          </p:nvPr>
        </p:nvSpPr>
        <p:spPr>
          <a:xfrm>
            <a:off x="609600" y="2590800"/>
            <a:ext cx="8077200" cy="3416491"/>
          </a:xfrm>
        </p:spPr>
        <p:txBody>
          <a:bodyPr/>
          <a:lstStyle/>
          <a:p>
            <a:r>
              <a:rPr lang="en-US" b="1" dirty="0" smtClean="0">
                <a:solidFill>
                  <a:schemeClr val="accent1">
                    <a:lumMod val="75000"/>
                  </a:schemeClr>
                </a:solidFill>
                <a:latin typeface="Rockwell" pitchFamily="18" charset="0"/>
                <a:cs typeface="Arial" charset="0"/>
              </a:rPr>
              <a:t>Broiling</a:t>
            </a:r>
            <a:r>
              <a:rPr lang="en-US" dirty="0" smtClean="0">
                <a:solidFill>
                  <a:schemeClr val="accent1">
                    <a:lumMod val="75000"/>
                  </a:schemeClr>
                </a:solidFill>
                <a:latin typeface="Rockwell" pitchFamily="18" charset="0"/>
                <a:cs typeface="Arial" charset="0"/>
              </a:rPr>
              <a:t> is a rapid cooking method that uses high heat from a source located above the food.</a:t>
            </a:r>
          </a:p>
          <a:p>
            <a:r>
              <a:rPr lang="en-US" b="1" dirty="0" smtClean="0">
                <a:solidFill>
                  <a:schemeClr val="accent1">
                    <a:lumMod val="75000"/>
                  </a:schemeClr>
                </a:solidFill>
                <a:latin typeface="Rockwell" pitchFamily="18" charset="0"/>
                <a:cs typeface="Arial" charset="0"/>
              </a:rPr>
              <a:t>Grilling</a:t>
            </a:r>
            <a:r>
              <a:rPr lang="en-US" dirty="0" smtClean="0">
                <a:solidFill>
                  <a:schemeClr val="accent1">
                    <a:lumMod val="75000"/>
                  </a:schemeClr>
                </a:solidFill>
                <a:latin typeface="Rockwell" pitchFamily="18" charset="0"/>
                <a:cs typeface="Arial" charset="0"/>
              </a:rPr>
              <a:t> is a very simple dry-heat method that is excellent for cooking smaller pieces of food. </a:t>
            </a:r>
          </a:p>
          <a:p>
            <a:endParaRPr lang="en-US" dirty="0"/>
          </a:p>
        </p:txBody>
      </p:sp>
      <p:sp>
        <p:nvSpPr>
          <p:cNvPr id="4" name="Title 3"/>
          <p:cNvSpPr>
            <a:spLocks noGrp="1"/>
          </p:cNvSpPr>
          <p:nvPr>
            <p:ph type="title"/>
          </p:nvPr>
        </p:nvSpPr>
        <p:spPr/>
        <p:txBody>
          <a:bodyPr>
            <a:normAutofit fontScale="90000"/>
          </a:bodyPr>
          <a:lstStyle/>
          <a:p>
            <a:r>
              <a:rPr lang="en-US" dirty="0" smtClean="0">
                <a:solidFill>
                  <a:schemeClr val="accent1">
                    <a:lumMod val="75000"/>
                  </a:schemeClr>
                </a:solidFill>
                <a:latin typeface="Rockwell Extra Bold" pitchFamily="18" charset="0"/>
              </a:rPr>
              <a:t>Dry Heat Cooking Methods</a:t>
            </a:r>
            <a:endParaRPr lang="en-US" dirty="0">
              <a:solidFill>
                <a:schemeClr val="accent1">
                  <a:lumMod val="75000"/>
                </a:schemeClr>
              </a:solidFill>
              <a:latin typeface="Rockwell Extra Bold" pitchFamily="18" charset="0"/>
            </a:endParaRPr>
          </a:p>
        </p:txBody>
      </p:sp>
      <p:pic>
        <p:nvPicPr>
          <p:cNvPr id="5" name="Picture 4" descr="broil.jpg"/>
          <p:cNvPicPr>
            <a:picLocks noChangeAspect="1"/>
          </p:cNvPicPr>
          <p:nvPr/>
        </p:nvPicPr>
        <p:blipFill>
          <a:blip r:embed="rId2" cstate="print"/>
          <a:stretch>
            <a:fillRect/>
          </a:stretch>
        </p:blipFill>
        <p:spPr>
          <a:xfrm>
            <a:off x="6553200" y="5029200"/>
            <a:ext cx="2181225" cy="1094053"/>
          </a:xfrm>
          <a:prstGeom prst="rect">
            <a:avLst/>
          </a:prstGeom>
        </p:spPr>
      </p:pic>
      <p:pic>
        <p:nvPicPr>
          <p:cNvPr id="6" name="Picture 5" descr="grill.jpg"/>
          <p:cNvPicPr>
            <a:picLocks noChangeAspect="1"/>
          </p:cNvPicPr>
          <p:nvPr/>
        </p:nvPicPr>
        <p:blipFill>
          <a:blip r:embed="rId3" cstate="print"/>
          <a:stretch>
            <a:fillRect/>
          </a:stretch>
        </p:blipFill>
        <p:spPr>
          <a:xfrm>
            <a:off x="3886200" y="5105400"/>
            <a:ext cx="1676400" cy="126065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3886200" cy="4157472"/>
          </a:xfrm>
        </p:spPr>
        <p:txBody>
          <a:bodyPr/>
          <a:lstStyle/>
          <a:p>
            <a:pPr>
              <a:buNone/>
            </a:pPr>
            <a:r>
              <a:rPr lang="en-US" sz="2000" b="1" dirty="0" smtClean="0">
                <a:solidFill>
                  <a:schemeClr val="accent1">
                    <a:lumMod val="75000"/>
                  </a:schemeClr>
                </a:solidFill>
                <a:latin typeface="Rockwell" pitchFamily="18" charset="0"/>
                <a:cs typeface="Arial" charset="0"/>
              </a:rPr>
              <a:t>    Roasting</a:t>
            </a:r>
            <a:r>
              <a:rPr lang="en-US" sz="2000" dirty="0" smtClean="0">
                <a:solidFill>
                  <a:schemeClr val="accent1">
                    <a:lumMod val="75000"/>
                  </a:schemeClr>
                </a:solidFill>
                <a:latin typeface="Rockwell" pitchFamily="18" charset="0"/>
                <a:cs typeface="Arial" charset="0"/>
              </a:rPr>
              <a:t> </a:t>
            </a:r>
            <a:r>
              <a:rPr lang="en-US" sz="2000" dirty="0" smtClean="0">
                <a:solidFill>
                  <a:schemeClr val="accent1">
                    <a:lumMod val="75000"/>
                  </a:schemeClr>
                </a:solidFill>
                <a:latin typeface="Rockwell" pitchFamily="18" charset="0"/>
                <a:cs typeface="Arial" charset="0"/>
              </a:rPr>
              <a:t>and baking are techniques that cook food by surrounding the items with hot, dry air in the oven.</a:t>
            </a:r>
          </a:p>
          <a:p>
            <a:endParaRPr lang="en-US" dirty="0"/>
          </a:p>
        </p:txBody>
      </p:sp>
      <p:sp>
        <p:nvSpPr>
          <p:cNvPr id="4" name="Title 3"/>
          <p:cNvSpPr>
            <a:spLocks noGrp="1"/>
          </p:cNvSpPr>
          <p:nvPr>
            <p:ph type="title"/>
          </p:nvPr>
        </p:nvSpPr>
        <p:spPr/>
        <p:txBody>
          <a:bodyPr>
            <a:normAutofit fontScale="90000"/>
          </a:bodyPr>
          <a:lstStyle/>
          <a:p>
            <a:r>
              <a:rPr lang="en-US" dirty="0" smtClean="0">
                <a:solidFill>
                  <a:schemeClr val="accent1">
                    <a:lumMod val="75000"/>
                  </a:schemeClr>
                </a:solidFill>
                <a:latin typeface="Rockwell Extra Bold" pitchFamily="18" charset="0"/>
              </a:rPr>
              <a:t>Dry Heat Cooking Methods</a:t>
            </a:r>
            <a:endParaRPr lang="en-US" dirty="0">
              <a:solidFill>
                <a:schemeClr val="accent1">
                  <a:lumMod val="75000"/>
                </a:schemeClr>
              </a:solidFill>
              <a:latin typeface="Rockwell Extra Bold" pitchFamily="18" charset="0"/>
            </a:endParaRPr>
          </a:p>
        </p:txBody>
      </p:sp>
      <p:sp>
        <p:nvSpPr>
          <p:cNvPr id="5" name="TextBox 4"/>
          <p:cNvSpPr txBox="1"/>
          <p:nvPr/>
        </p:nvSpPr>
        <p:spPr>
          <a:xfrm>
            <a:off x="4876800" y="1447800"/>
            <a:ext cx="3733800" cy="2215991"/>
          </a:xfrm>
          <a:prstGeom prst="rect">
            <a:avLst/>
          </a:prstGeom>
          <a:noFill/>
        </p:spPr>
        <p:txBody>
          <a:bodyPr wrap="square" rtlCol="0">
            <a:spAutoFit/>
          </a:bodyPr>
          <a:lstStyle/>
          <a:p>
            <a:r>
              <a:rPr lang="en-US" sz="2000" b="1" dirty="0" smtClean="0">
                <a:solidFill>
                  <a:schemeClr val="accent1">
                    <a:lumMod val="75000"/>
                  </a:schemeClr>
                </a:solidFill>
                <a:latin typeface="Rockwell" pitchFamily="18" charset="0"/>
                <a:cs typeface="Arial" charset="0"/>
              </a:rPr>
              <a:t>Griddling</a:t>
            </a:r>
            <a:r>
              <a:rPr lang="en-US" sz="2000" dirty="0" smtClean="0">
                <a:solidFill>
                  <a:schemeClr val="accent1">
                    <a:lumMod val="75000"/>
                  </a:schemeClr>
                </a:solidFill>
                <a:latin typeface="Rockwell" pitchFamily="18" charset="0"/>
                <a:cs typeface="Arial" charset="0"/>
              </a:rPr>
              <a:t> is cooking a food item on a hot, flat surface (known as a griddle) or in a relatively dry, heavy-bottomed fry pan or cast-iron skillet.</a:t>
            </a:r>
          </a:p>
          <a:p>
            <a:endParaRPr lang="en-US" dirty="0"/>
          </a:p>
        </p:txBody>
      </p:sp>
      <p:pic>
        <p:nvPicPr>
          <p:cNvPr id="6" name="Picture 5" descr="roasting.jpg"/>
          <p:cNvPicPr>
            <a:picLocks noChangeAspect="1"/>
          </p:cNvPicPr>
          <p:nvPr/>
        </p:nvPicPr>
        <p:blipFill>
          <a:blip r:embed="rId2" cstate="print"/>
          <a:stretch>
            <a:fillRect/>
          </a:stretch>
        </p:blipFill>
        <p:spPr>
          <a:xfrm>
            <a:off x="914400" y="3352800"/>
            <a:ext cx="2771775" cy="1647825"/>
          </a:xfrm>
          <a:prstGeom prst="rect">
            <a:avLst/>
          </a:prstGeom>
        </p:spPr>
      </p:pic>
      <p:pic>
        <p:nvPicPr>
          <p:cNvPr id="7" name="Picture 6" descr="griddling.jpg"/>
          <p:cNvPicPr>
            <a:picLocks noChangeAspect="1"/>
          </p:cNvPicPr>
          <p:nvPr/>
        </p:nvPicPr>
        <p:blipFill>
          <a:blip r:embed="rId3" cstate="print"/>
          <a:stretch>
            <a:fillRect/>
          </a:stretch>
        </p:blipFill>
        <p:spPr>
          <a:xfrm>
            <a:off x="5410200" y="3657600"/>
            <a:ext cx="2790825" cy="16383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481328"/>
            <a:ext cx="8153400" cy="2023871"/>
          </a:xfrm>
        </p:spPr>
        <p:txBody>
          <a:bodyPr/>
          <a:lstStyle/>
          <a:p>
            <a:r>
              <a:rPr lang="en-US" sz="2000" dirty="0" smtClean="0">
                <a:solidFill>
                  <a:schemeClr val="accent1">
                    <a:lumMod val="75000"/>
                  </a:schemeClr>
                </a:solidFill>
                <a:latin typeface="Rockwell" pitchFamily="18" charset="0"/>
                <a:cs typeface="Arial" charset="0"/>
              </a:rPr>
              <a:t>The </a:t>
            </a:r>
            <a:r>
              <a:rPr lang="en-US" sz="2000" b="1" dirty="0" smtClean="0">
                <a:solidFill>
                  <a:schemeClr val="accent1">
                    <a:lumMod val="75000"/>
                  </a:schemeClr>
                </a:solidFill>
                <a:latin typeface="Rockwell" pitchFamily="18" charset="0"/>
                <a:cs typeface="Arial" charset="0"/>
              </a:rPr>
              <a:t>sautéing</a:t>
            </a:r>
            <a:r>
              <a:rPr lang="en-US" sz="2000" dirty="0" smtClean="0">
                <a:solidFill>
                  <a:schemeClr val="accent1">
                    <a:lumMod val="75000"/>
                  </a:schemeClr>
                </a:solidFill>
                <a:latin typeface="Rockwell" pitchFamily="18" charset="0"/>
                <a:cs typeface="Arial" charset="0"/>
              </a:rPr>
              <a:t> method cooks food rapidly in a small amount of fat over relatively high heat. The fat adds to the flavor</a:t>
            </a:r>
            <a:r>
              <a:rPr lang="en-US" sz="2000" dirty="0" smtClean="0">
                <a:latin typeface="Rockwell" pitchFamily="18" charset="0"/>
                <a:cs typeface="Arial" charset="0"/>
              </a:rPr>
              <a:t>. </a:t>
            </a:r>
          </a:p>
          <a:p>
            <a:endParaRPr lang="en-US" dirty="0"/>
          </a:p>
        </p:txBody>
      </p:sp>
      <p:sp>
        <p:nvSpPr>
          <p:cNvPr id="4" name="Title 3"/>
          <p:cNvSpPr>
            <a:spLocks noGrp="1"/>
          </p:cNvSpPr>
          <p:nvPr>
            <p:ph type="title"/>
          </p:nvPr>
        </p:nvSpPr>
        <p:spPr/>
        <p:txBody>
          <a:bodyPr>
            <a:normAutofit fontScale="90000"/>
          </a:bodyPr>
          <a:lstStyle/>
          <a:p>
            <a:pPr algn="ctr"/>
            <a:r>
              <a:rPr lang="en-US" dirty="0" smtClean="0">
                <a:solidFill>
                  <a:schemeClr val="accent2">
                    <a:lumMod val="75000"/>
                  </a:schemeClr>
                </a:solidFill>
                <a:latin typeface="Rockwell Extra Bold" pitchFamily="18" charset="0"/>
              </a:rPr>
              <a:t>Dry Heat Cooking Methods</a:t>
            </a:r>
            <a:endParaRPr lang="en-US" dirty="0">
              <a:solidFill>
                <a:schemeClr val="accent2">
                  <a:lumMod val="75000"/>
                </a:schemeClr>
              </a:solidFill>
              <a:latin typeface="Rockwell Extra Bold" pitchFamily="18" charset="0"/>
            </a:endParaRPr>
          </a:p>
        </p:txBody>
      </p:sp>
      <p:pic>
        <p:nvPicPr>
          <p:cNvPr id="5" name="Picture 4" descr="saute.jpg"/>
          <p:cNvPicPr>
            <a:picLocks noChangeAspect="1"/>
          </p:cNvPicPr>
          <p:nvPr/>
        </p:nvPicPr>
        <p:blipFill>
          <a:blip r:embed="rId2" cstate="print"/>
          <a:stretch>
            <a:fillRect/>
          </a:stretch>
        </p:blipFill>
        <p:spPr>
          <a:xfrm>
            <a:off x="2590800" y="2667000"/>
            <a:ext cx="4457395" cy="296369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a:defRPr/>
            </a:pPr>
            <a:r>
              <a:rPr lang="en-US" sz="2200" b="1" dirty="0" smtClean="0">
                <a:solidFill>
                  <a:schemeClr val="accent1">
                    <a:lumMod val="75000"/>
                  </a:schemeClr>
                </a:solidFill>
                <a:latin typeface="Rockwell" pitchFamily="18" charset="0"/>
                <a:cs typeface="Arial" charset="0"/>
              </a:rPr>
              <a:t>Stir-fry</a:t>
            </a:r>
            <a:r>
              <a:rPr lang="en-US" sz="2200" dirty="0" smtClean="0">
                <a:solidFill>
                  <a:schemeClr val="accent1">
                    <a:lumMod val="75000"/>
                  </a:schemeClr>
                </a:solidFill>
                <a:latin typeface="Rockwell" pitchFamily="18" charset="0"/>
                <a:cs typeface="Arial" charset="0"/>
              </a:rPr>
              <a:t> is a cooking method closely related to sauté. Like sauté, it is a quick-cooking, dry-heat method.</a:t>
            </a:r>
          </a:p>
          <a:p>
            <a:endParaRPr lang="en-US" dirty="0"/>
          </a:p>
        </p:txBody>
      </p:sp>
      <p:sp>
        <p:nvSpPr>
          <p:cNvPr id="5" name="Content Placeholder 4"/>
          <p:cNvSpPr>
            <a:spLocks noGrp="1"/>
          </p:cNvSpPr>
          <p:nvPr>
            <p:ph sz="half" idx="2"/>
          </p:nvPr>
        </p:nvSpPr>
        <p:spPr/>
        <p:txBody>
          <a:bodyPr/>
          <a:lstStyle/>
          <a:p>
            <a:r>
              <a:rPr lang="en-US" sz="2200" dirty="0" smtClean="0">
                <a:solidFill>
                  <a:schemeClr val="accent1">
                    <a:lumMod val="75000"/>
                  </a:schemeClr>
                </a:solidFill>
                <a:latin typeface="Rockwell" pitchFamily="18" charset="0"/>
                <a:cs typeface="Arial" charset="0"/>
              </a:rPr>
              <a:t>To </a:t>
            </a:r>
            <a:r>
              <a:rPr lang="en-US" sz="2200" b="1" dirty="0" smtClean="0">
                <a:solidFill>
                  <a:schemeClr val="accent1">
                    <a:lumMod val="75000"/>
                  </a:schemeClr>
                </a:solidFill>
                <a:latin typeface="Rockwell" pitchFamily="18" charset="0"/>
                <a:cs typeface="Arial" charset="0"/>
              </a:rPr>
              <a:t>pan-fry</a:t>
            </a:r>
            <a:r>
              <a:rPr lang="en-US" sz="2200" dirty="0" smtClean="0">
                <a:solidFill>
                  <a:schemeClr val="accent1">
                    <a:lumMod val="75000"/>
                  </a:schemeClr>
                </a:solidFill>
                <a:latin typeface="Rockwell" pitchFamily="18" charset="0"/>
                <a:cs typeface="Arial" charset="0"/>
              </a:rPr>
              <a:t> food, cook it in an oil over less intense heat than that used for sautéing or stir-frying. </a:t>
            </a:r>
          </a:p>
          <a:p>
            <a:endParaRPr lang="en-US" dirty="0"/>
          </a:p>
        </p:txBody>
      </p:sp>
      <p:sp>
        <p:nvSpPr>
          <p:cNvPr id="4" name="Title 3"/>
          <p:cNvSpPr>
            <a:spLocks noGrp="1"/>
          </p:cNvSpPr>
          <p:nvPr>
            <p:ph type="title"/>
          </p:nvPr>
        </p:nvSpPr>
        <p:spPr/>
        <p:txBody>
          <a:bodyPr>
            <a:normAutofit fontScale="90000"/>
          </a:bodyPr>
          <a:lstStyle/>
          <a:p>
            <a:r>
              <a:rPr lang="en-US" dirty="0" smtClean="0">
                <a:solidFill>
                  <a:schemeClr val="accent1">
                    <a:lumMod val="75000"/>
                  </a:schemeClr>
                </a:solidFill>
                <a:latin typeface="Rockwell Extra Bold" pitchFamily="18" charset="0"/>
              </a:rPr>
              <a:t>Dry Heat Cooking Methods</a:t>
            </a:r>
            <a:endParaRPr lang="en-US" dirty="0">
              <a:solidFill>
                <a:schemeClr val="accent1">
                  <a:lumMod val="75000"/>
                </a:schemeClr>
              </a:solidFill>
              <a:latin typeface="Rockwell Extra Bold" pitchFamily="18" charset="0"/>
            </a:endParaRPr>
          </a:p>
        </p:txBody>
      </p:sp>
      <p:pic>
        <p:nvPicPr>
          <p:cNvPr id="6" name="Picture 5" descr="stirfry.jpg"/>
          <p:cNvPicPr>
            <a:picLocks noChangeAspect="1"/>
          </p:cNvPicPr>
          <p:nvPr/>
        </p:nvPicPr>
        <p:blipFill>
          <a:blip r:embed="rId2" cstate="print"/>
          <a:stretch>
            <a:fillRect/>
          </a:stretch>
        </p:blipFill>
        <p:spPr>
          <a:xfrm>
            <a:off x="838200" y="3657600"/>
            <a:ext cx="2628900" cy="1743075"/>
          </a:xfrm>
          <a:prstGeom prst="rect">
            <a:avLst/>
          </a:prstGeom>
        </p:spPr>
      </p:pic>
      <p:pic>
        <p:nvPicPr>
          <p:cNvPr id="8" name="Picture 7" descr="panchicken.jpg"/>
          <p:cNvPicPr>
            <a:picLocks noChangeAspect="1"/>
          </p:cNvPicPr>
          <p:nvPr/>
        </p:nvPicPr>
        <p:blipFill>
          <a:blip r:embed="rId3" cstate="print"/>
          <a:stretch>
            <a:fillRect/>
          </a:stretch>
        </p:blipFill>
        <p:spPr>
          <a:xfrm>
            <a:off x="5486400" y="3581400"/>
            <a:ext cx="2466975" cy="18478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8200" y="1481329"/>
            <a:ext cx="7848600" cy="3471672"/>
          </a:xfrm>
        </p:spPr>
        <p:txBody>
          <a:bodyPr>
            <a:normAutofit lnSpcReduction="10000"/>
          </a:bodyPr>
          <a:lstStyle/>
          <a:p>
            <a:pPr marL="365760" lvl="1" indent="-256032">
              <a:spcBef>
                <a:spcPts val="400"/>
              </a:spcBef>
              <a:buSzPct val="68000"/>
              <a:buFont typeface="Wingdings 3"/>
              <a:buChar char=""/>
            </a:pPr>
            <a:r>
              <a:rPr lang="en-US" sz="2200" dirty="0" smtClean="0">
                <a:solidFill>
                  <a:schemeClr val="accent1">
                    <a:lumMod val="75000"/>
                  </a:schemeClr>
                </a:solidFill>
                <a:latin typeface="Rockwell" pitchFamily="18" charset="0"/>
                <a:cs typeface="Arial" charset="0"/>
              </a:rPr>
              <a:t>To </a:t>
            </a:r>
            <a:r>
              <a:rPr lang="en-US" sz="2200" b="1" dirty="0" smtClean="0">
                <a:solidFill>
                  <a:schemeClr val="accent1">
                    <a:lumMod val="75000"/>
                  </a:schemeClr>
                </a:solidFill>
                <a:latin typeface="Rockwell" pitchFamily="18" charset="0"/>
                <a:cs typeface="Arial" charset="0"/>
              </a:rPr>
              <a:t>deep-fry</a:t>
            </a:r>
            <a:r>
              <a:rPr lang="en-US" sz="2200" dirty="0" smtClean="0">
                <a:solidFill>
                  <a:schemeClr val="accent1">
                    <a:lumMod val="75000"/>
                  </a:schemeClr>
                </a:solidFill>
                <a:latin typeface="Rockwell" pitchFamily="18" charset="0"/>
                <a:cs typeface="Arial" charset="0"/>
              </a:rPr>
              <a:t> food, bread or batter coat it, immerse (completely cover) it in hot fat, and fry it until it is done</a:t>
            </a:r>
            <a:r>
              <a:rPr lang="en-US" sz="2200" dirty="0" smtClean="0">
                <a:solidFill>
                  <a:schemeClr val="accent1">
                    <a:lumMod val="75000"/>
                  </a:schemeClr>
                </a:solidFill>
                <a:latin typeface="Rockwell" pitchFamily="18" charset="0"/>
                <a:cs typeface="Arial" charset="0"/>
              </a:rPr>
              <a:t>:</a:t>
            </a:r>
          </a:p>
          <a:p>
            <a:pPr marL="365760" lvl="1" indent="-256032">
              <a:spcBef>
                <a:spcPts val="400"/>
              </a:spcBef>
              <a:buSzPct val="68000"/>
              <a:buNone/>
            </a:pPr>
            <a:r>
              <a:rPr lang="en-US" sz="2200" dirty="0" smtClean="0">
                <a:solidFill>
                  <a:schemeClr val="accent1">
                    <a:lumMod val="75000"/>
                  </a:schemeClr>
                </a:solidFill>
                <a:latin typeface="Rockwell" pitchFamily="18" charset="0"/>
                <a:cs typeface="Arial" charset="0"/>
              </a:rPr>
              <a:t> </a:t>
            </a:r>
            <a:endParaRPr lang="en-US" sz="2200" dirty="0" smtClean="0">
              <a:solidFill>
                <a:schemeClr val="accent1">
                  <a:lumMod val="75000"/>
                </a:schemeClr>
              </a:solidFill>
              <a:latin typeface="Rockwell" pitchFamily="18" charset="0"/>
              <a:cs typeface="Arial" charset="0"/>
            </a:endParaRPr>
          </a:p>
          <a:p>
            <a:pPr lvl="1">
              <a:defRPr/>
            </a:pPr>
            <a:r>
              <a:rPr lang="en-US" sz="1700" dirty="0" smtClean="0">
                <a:solidFill>
                  <a:schemeClr val="accent1">
                    <a:lumMod val="75000"/>
                  </a:schemeClr>
                </a:solidFill>
                <a:latin typeface="Rockwell" pitchFamily="18" charset="0"/>
                <a:cs typeface="Arial" charset="0"/>
              </a:rPr>
              <a:t>A </a:t>
            </a:r>
            <a:r>
              <a:rPr lang="en-US" sz="1700" b="1" dirty="0" smtClean="0">
                <a:solidFill>
                  <a:schemeClr val="accent1">
                    <a:lumMod val="75000"/>
                  </a:schemeClr>
                </a:solidFill>
                <a:latin typeface="Rockwell" pitchFamily="18" charset="0"/>
                <a:cs typeface="Arial" charset="0"/>
              </a:rPr>
              <a:t>breading</a:t>
            </a:r>
            <a:r>
              <a:rPr lang="en-US" sz="1700" dirty="0" smtClean="0">
                <a:solidFill>
                  <a:schemeClr val="accent1">
                    <a:lumMod val="75000"/>
                  </a:schemeClr>
                </a:solidFill>
                <a:latin typeface="Rockwell" pitchFamily="18" charset="0"/>
                <a:cs typeface="Arial" charset="0"/>
              </a:rPr>
              <a:t> has the same components as batter, but they are not blended together. A standard breading would be seasoned all-purpose flour and an egg and buttermilk dip. </a:t>
            </a:r>
          </a:p>
          <a:p>
            <a:pPr lvl="1">
              <a:defRPr/>
            </a:pPr>
            <a:r>
              <a:rPr lang="en-US" sz="1700" dirty="0" smtClean="0">
                <a:solidFill>
                  <a:schemeClr val="accent1">
                    <a:lumMod val="75000"/>
                  </a:schemeClr>
                </a:solidFill>
                <a:latin typeface="Rockwell" pitchFamily="18" charset="0"/>
                <a:cs typeface="Arial" charset="0"/>
              </a:rPr>
              <a:t>The </a:t>
            </a:r>
            <a:r>
              <a:rPr lang="en-US" sz="1700" b="1" dirty="0" smtClean="0">
                <a:solidFill>
                  <a:schemeClr val="accent1">
                    <a:lumMod val="75000"/>
                  </a:schemeClr>
                </a:solidFill>
                <a:latin typeface="Rockwell" pitchFamily="18" charset="0"/>
                <a:cs typeface="Arial" charset="0"/>
              </a:rPr>
              <a:t>“float”</a:t>
            </a:r>
            <a:r>
              <a:rPr lang="en-US" sz="1700" dirty="0" smtClean="0">
                <a:solidFill>
                  <a:schemeClr val="accent1">
                    <a:lumMod val="75000"/>
                  </a:schemeClr>
                </a:solidFill>
                <a:latin typeface="Rockwell" pitchFamily="18" charset="0"/>
                <a:cs typeface="Arial" charset="0"/>
              </a:rPr>
              <a:t> of the item, the point when the item rises to the surface of the oil and appears golden brown, indicates doneness. </a:t>
            </a:r>
          </a:p>
          <a:p>
            <a:pPr lvl="1">
              <a:defRPr/>
            </a:pPr>
            <a:r>
              <a:rPr lang="en-US" sz="1700" b="1" dirty="0" smtClean="0">
                <a:solidFill>
                  <a:schemeClr val="accent1">
                    <a:lumMod val="75000"/>
                  </a:schemeClr>
                </a:solidFill>
                <a:latin typeface="Rockwell" pitchFamily="18" charset="0"/>
                <a:cs typeface="Arial" charset="0"/>
              </a:rPr>
              <a:t>Recovery time</a:t>
            </a:r>
            <a:r>
              <a:rPr lang="en-US" sz="1700" dirty="0" smtClean="0">
                <a:solidFill>
                  <a:schemeClr val="accent1">
                    <a:lumMod val="75000"/>
                  </a:schemeClr>
                </a:solidFill>
                <a:latin typeface="Rockwell" pitchFamily="18" charset="0"/>
                <a:cs typeface="Arial" charset="0"/>
              </a:rPr>
              <a:t> is the amount of time it takes oil to reheat to the correct cooking temperature once food is added.</a:t>
            </a:r>
          </a:p>
          <a:p>
            <a:pPr lvl="1">
              <a:defRPr/>
            </a:pPr>
            <a:r>
              <a:rPr lang="en-US" sz="1700" dirty="0" smtClean="0">
                <a:solidFill>
                  <a:schemeClr val="accent1">
                    <a:lumMod val="75000"/>
                  </a:schemeClr>
                </a:solidFill>
                <a:latin typeface="Rockwell" pitchFamily="18" charset="0"/>
                <a:cs typeface="Arial" charset="0"/>
              </a:rPr>
              <a:t>The </a:t>
            </a:r>
            <a:r>
              <a:rPr lang="en-US" sz="1700" b="1" dirty="0" smtClean="0">
                <a:solidFill>
                  <a:schemeClr val="accent1">
                    <a:lumMod val="75000"/>
                  </a:schemeClr>
                </a:solidFill>
                <a:latin typeface="Rockwell" pitchFamily="18" charset="0"/>
                <a:cs typeface="Arial" charset="0"/>
              </a:rPr>
              <a:t>smoking point</a:t>
            </a:r>
            <a:r>
              <a:rPr lang="en-US" sz="1700" dirty="0" smtClean="0">
                <a:solidFill>
                  <a:schemeClr val="accent1">
                    <a:lumMod val="75000"/>
                  </a:schemeClr>
                </a:solidFill>
                <a:latin typeface="Rockwell" pitchFamily="18" charset="0"/>
                <a:cs typeface="Arial" charset="0"/>
              </a:rPr>
              <a:t> is the temperature at which fats and oils begin to smoke, which means that the fat has begun to break down. </a:t>
            </a:r>
          </a:p>
          <a:p>
            <a:endParaRPr lang="en-US" dirty="0"/>
          </a:p>
        </p:txBody>
      </p:sp>
      <p:sp>
        <p:nvSpPr>
          <p:cNvPr id="4" name="Title 3"/>
          <p:cNvSpPr>
            <a:spLocks noGrp="1"/>
          </p:cNvSpPr>
          <p:nvPr>
            <p:ph type="title"/>
          </p:nvPr>
        </p:nvSpPr>
        <p:spPr/>
        <p:txBody>
          <a:bodyPr>
            <a:normAutofit fontScale="90000"/>
          </a:bodyPr>
          <a:lstStyle/>
          <a:p>
            <a:r>
              <a:rPr lang="en-US" dirty="0" smtClean="0">
                <a:solidFill>
                  <a:schemeClr val="accent1">
                    <a:lumMod val="75000"/>
                  </a:schemeClr>
                </a:solidFill>
                <a:latin typeface="Rockwell Extra Bold" pitchFamily="18" charset="0"/>
              </a:rPr>
              <a:t>Dry Heat Cooking Methods</a:t>
            </a:r>
            <a:endParaRPr lang="en-US" dirty="0">
              <a:solidFill>
                <a:schemeClr val="accent1">
                  <a:lumMod val="75000"/>
                </a:schemeClr>
              </a:solidFill>
              <a:latin typeface="Rockwell Extra Bold" pitchFamily="18" charset="0"/>
            </a:endParaRPr>
          </a:p>
        </p:txBody>
      </p:sp>
      <p:pic>
        <p:nvPicPr>
          <p:cNvPr id="5" name="Picture 4" descr="deep fry.jpg"/>
          <p:cNvPicPr>
            <a:picLocks noChangeAspect="1"/>
          </p:cNvPicPr>
          <p:nvPr/>
        </p:nvPicPr>
        <p:blipFill>
          <a:blip r:embed="rId2" cstate="print"/>
          <a:stretch>
            <a:fillRect/>
          </a:stretch>
        </p:blipFill>
        <p:spPr>
          <a:xfrm>
            <a:off x="3810000" y="4953000"/>
            <a:ext cx="1933575" cy="1448315"/>
          </a:xfrm>
          <a:prstGeom prst="rect">
            <a:avLst/>
          </a:prstGeom>
        </p:spPr>
      </p:pic>
      <p:pic>
        <p:nvPicPr>
          <p:cNvPr id="6" name="Picture 5" descr="deep.jpg"/>
          <p:cNvPicPr>
            <a:picLocks noChangeAspect="1"/>
          </p:cNvPicPr>
          <p:nvPr/>
        </p:nvPicPr>
        <p:blipFill>
          <a:blip r:embed="rId3" cstate="print"/>
          <a:stretch>
            <a:fillRect/>
          </a:stretch>
        </p:blipFill>
        <p:spPr>
          <a:xfrm>
            <a:off x="6324600" y="4876800"/>
            <a:ext cx="1600200" cy="1600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500" dirty="0" smtClean="0">
                <a:solidFill>
                  <a:schemeClr val="accent2">
                    <a:lumMod val="75000"/>
                  </a:schemeClr>
                </a:solidFill>
                <a:latin typeface="Rockwell Extra Bold" pitchFamily="18" charset="0"/>
              </a:rPr>
              <a:t>Moist Heat Cooking Methods</a:t>
            </a:r>
            <a:endParaRPr lang="en-US" sz="3500" dirty="0">
              <a:solidFill>
                <a:schemeClr val="accent2">
                  <a:lumMod val="75000"/>
                </a:schemeClr>
              </a:solidFill>
              <a:latin typeface="Rockwell Extra Bold" pitchFamily="18" charset="0"/>
            </a:endParaRPr>
          </a:p>
        </p:txBody>
      </p:sp>
      <p:sp>
        <p:nvSpPr>
          <p:cNvPr id="6" name="Content Placeholder 5"/>
          <p:cNvSpPr>
            <a:spLocks noGrp="1"/>
          </p:cNvSpPr>
          <p:nvPr>
            <p:ph sz="quarter" idx="2"/>
          </p:nvPr>
        </p:nvSpPr>
        <p:spPr>
          <a:xfrm>
            <a:off x="457200" y="2209800"/>
            <a:ext cx="4040188" cy="3941763"/>
          </a:xfrm>
        </p:spPr>
        <p:txBody>
          <a:bodyPr/>
          <a:lstStyle/>
          <a:p>
            <a:r>
              <a:rPr lang="en-US" sz="2000" dirty="0" smtClean="0">
                <a:solidFill>
                  <a:schemeClr val="accent2">
                    <a:lumMod val="75000"/>
                  </a:schemeClr>
                </a:solidFill>
                <a:latin typeface="Rockwell" pitchFamily="18" charset="0"/>
                <a:cs typeface="Arial" charset="0"/>
              </a:rPr>
              <a:t>When </a:t>
            </a:r>
            <a:r>
              <a:rPr lang="en-US" sz="2000" b="1" dirty="0" smtClean="0">
                <a:solidFill>
                  <a:schemeClr val="accent2">
                    <a:lumMod val="75000"/>
                  </a:schemeClr>
                </a:solidFill>
                <a:latin typeface="Rockwell" pitchFamily="18" charset="0"/>
                <a:cs typeface="Arial" charset="0"/>
              </a:rPr>
              <a:t>poaching</a:t>
            </a:r>
            <a:r>
              <a:rPr lang="en-US" sz="2000" dirty="0" smtClean="0">
                <a:solidFill>
                  <a:schemeClr val="accent2">
                    <a:lumMod val="75000"/>
                  </a:schemeClr>
                </a:solidFill>
                <a:latin typeface="Rockwell" pitchFamily="18" charset="0"/>
                <a:cs typeface="Arial" charset="0"/>
              </a:rPr>
              <a:t>, cook food between 160°F and 180°F. The surface of the poaching liquid should show some motion, but no air bubbles should break the surface.</a:t>
            </a:r>
          </a:p>
          <a:p>
            <a:endParaRPr lang="en-US" dirty="0" smtClean="0">
              <a:solidFill>
                <a:schemeClr val="accent2">
                  <a:lumMod val="75000"/>
                </a:schemeClr>
              </a:solidFill>
              <a:latin typeface="Arial" charset="0"/>
              <a:cs typeface="Arial" charset="0"/>
            </a:endParaRPr>
          </a:p>
          <a:p>
            <a:endParaRPr lang="en-US" dirty="0"/>
          </a:p>
        </p:txBody>
      </p:sp>
      <p:sp>
        <p:nvSpPr>
          <p:cNvPr id="9" name="Content Placeholder 8"/>
          <p:cNvSpPr>
            <a:spLocks noGrp="1"/>
          </p:cNvSpPr>
          <p:nvPr>
            <p:ph sz="quarter" idx="4"/>
          </p:nvPr>
        </p:nvSpPr>
        <p:spPr>
          <a:xfrm>
            <a:off x="4648200" y="2133600"/>
            <a:ext cx="4041775" cy="3941763"/>
          </a:xfrm>
        </p:spPr>
        <p:txBody>
          <a:bodyPr/>
          <a:lstStyle/>
          <a:p>
            <a:r>
              <a:rPr lang="en-US" sz="2000" dirty="0" smtClean="0">
                <a:solidFill>
                  <a:schemeClr val="accent2">
                    <a:lumMod val="75000"/>
                  </a:schemeClr>
                </a:solidFill>
                <a:latin typeface="Rockwell" pitchFamily="18" charset="0"/>
                <a:cs typeface="Arial" charset="0"/>
              </a:rPr>
              <a:t>When </a:t>
            </a:r>
            <a:r>
              <a:rPr lang="en-US" sz="2000" b="1" dirty="0" smtClean="0">
                <a:solidFill>
                  <a:schemeClr val="accent2">
                    <a:lumMod val="75000"/>
                  </a:schemeClr>
                </a:solidFill>
                <a:latin typeface="Rockwell" pitchFamily="18" charset="0"/>
                <a:cs typeface="Arial" charset="0"/>
              </a:rPr>
              <a:t>simmering</a:t>
            </a:r>
            <a:r>
              <a:rPr lang="en-US" sz="2000" dirty="0" smtClean="0">
                <a:solidFill>
                  <a:schemeClr val="accent2">
                    <a:lumMod val="75000"/>
                  </a:schemeClr>
                </a:solidFill>
                <a:latin typeface="Rockwell" pitchFamily="18" charset="0"/>
                <a:cs typeface="Arial" charset="0"/>
              </a:rPr>
              <a:t>, completely submerge food in a liquid that is at a constant, moderate temperature.</a:t>
            </a:r>
          </a:p>
          <a:p>
            <a:endParaRPr lang="en-US" dirty="0"/>
          </a:p>
        </p:txBody>
      </p:sp>
      <p:sp>
        <p:nvSpPr>
          <p:cNvPr id="11" name="TextBox 10"/>
          <p:cNvSpPr txBox="1"/>
          <p:nvPr/>
        </p:nvSpPr>
        <p:spPr>
          <a:xfrm>
            <a:off x="685800" y="1219200"/>
            <a:ext cx="7543800" cy="1200329"/>
          </a:xfrm>
          <a:prstGeom prst="rect">
            <a:avLst/>
          </a:prstGeom>
          <a:noFill/>
        </p:spPr>
        <p:txBody>
          <a:bodyPr wrap="square" rtlCol="0">
            <a:spAutoFit/>
          </a:bodyPr>
          <a:lstStyle/>
          <a:p>
            <a:r>
              <a:rPr lang="en-US" b="1" dirty="0" smtClean="0">
                <a:solidFill>
                  <a:schemeClr val="accent2">
                    <a:lumMod val="75000"/>
                  </a:schemeClr>
                </a:solidFill>
                <a:latin typeface="Rockwell" pitchFamily="18" charset="0"/>
                <a:cs typeface="Arial" charset="0"/>
              </a:rPr>
              <a:t>Moist-heat cooking </a:t>
            </a:r>
            <a:r>
              <a:rPr lang="en-US" dirty="0" smtClean="0">
                <a:solidFill>
                  <a:schemeClr val="accent2">
                    <a:lumMod val="75000"/>
                  </a:schemeClr>
                </a:solidFill>
                <a:latin typeface="Rockwell" pitchFamily="18" charset="0"/>
                <a:cs typeface="Arial" charset="0"/>
              </a:rPr>
              <a:t>techniques produce food that is delicately flavored and moist, which can be served as a separate course or used as a sauce base.</a:t>
            </a:r>
          </a:p>
          <a:p>
            <a:endParaRPr lang="en-US" dirty="0"/>
          </a:p>
        </p:txBody>
      </p:sp>
      <p:pic>
        <p:nvPicPr>
          <p:cNvPr id="12" name="Picture 11" descr="poach.jpg"/>
          <p:cNvPicPr>
            <a:picLocks noChangeAspect="1"/>
          </p:cNvPicPr>
          <p:nvPr/>
        </p:nvPicPr>
        <p:blipFill>
          <a:blip r:embed="rId2" cstate="print"/>
          <a:stretch>
            <a:fillRect/>
          </a:stretch>
        </p:blipFill>
        <p:spPr>
          <a:xfrm>
            <a:off x="1905000" y="4343400"/>
            <a:ext cx="2034619" cy="1524000"/>
          </a:xfrm>
          <a:prstGeom prst="rect">
            <a:avLst/>
          </a:prstGeom>
        </p:spPr>
      </p:pic>
      <p:pic>
        <p:nvPicPr>
          <p:cNvPr id="13" name="Picture 12" descr="simmer.jpg"/>
          <p:cNvPicPr>
            <a:picLocks noChangeAspect="1"/>
          </p:cNvPicPr>
          <p:nvPr/>
        </p:nvPicPr>
        <p:blipFill>
          <a:blip r:embed="rId3" cstate="print"/>
          <a:stretch>
            <a:fillRect/>
          </a:stretch>
        </p:blipFill>
        <p:spPr>
          <a:xfrm>
            <a:off x="5410200" y="4114800"/>
            <a:ext cx="2619375" cy="1743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a:lstStyle/>
          <a:p>
            <a:r>
              <a:rPr lang="en-US" sz="2200" b="1" dirty="0" smtClean="0">
                <a:solidFill>
                  <a:schemeClr val="accent2">
                    <a:lumMod val="75000"/>
                  </a:schemeClr>
                </a:solidFill>
                <a:latin typeface="Rockwell" pitchFamily="18" charset="0"/>
                <a:cs typeface="Arial" charset="0"/>
              </a:rPr>
              <a:t>Blanching</a:t>
            </a:r>
            <a:r>
              <a:rPr lang="en-US" sz="2200" dirty="0" smtClean="0">
                <a:solidFill>
                  <a:schemeClr val="accent2">
                    <a:lumMod val="75000"/>
                  </a:schemeClr>
                </a:solidFill>
                <a:latin typeface="Rockwell" pitchFamily="18" charset="0"/>
                <a:cs typeface="Arial" charset="0"/>
              </a:rPr>
              <a:t> is a variation of boiling. When blanching, partially cook food and then finish it later.</a:t>
            </a:r>
          </a:p>
          <a:p>
            <a:endParaRPr lang="en-US" dirty="0"/>
          </a:p>
        </p:txBody>
      </p:sp>
      <p:sp>
        <p:nvSpPr>
          <p:cNvPr id="9" name="Content Placeholder 8"/>
          <p:cNvSpPr>
            <a:spLocks noGrp="1"/>
          </p:cNvSpPr>
          <p:nvPr>
            <p:ph sz="half" idx="2"/>
          </p:nvPr>
        </p:nvSpPr>
        <p:spPr/>
        <p:txBody>
          <a:bodyPr/>
          <a:lstStyle/>
          <a:p>
            <a:r>
              <a:rPr lang="en-US" sz="2200" b="1" dirty="0" smtClean="0">
                <a:solidFill>
                  <a:schemeClr val="accent2">
                    <a:lumMod val="75000"/>
                  </a:schemeClr>
                </a:solidFill>
                <a:latin typeface="Rockwell" pitchFamily="18" charset="0"/>
                <a:cs typeface="Arial" charset="0"/>
              </a:rPr>
              <a:t>Steaming</a:t>
            </a:r>
            <a:r>
              <a:rPr lang="en-US" sz="2200" dirty="0" smtClean="0">
                <a:solidFill>
                  <a:schemeClr val="accent2">
                    <a:lumMod val="75000"/>
                  </a:schemeClr>
                </a:solidFill>
                <a:latin typeface="Rockwell" pitchFamily="18" charset="0"/>
                <a:cs typeface="Arial" charset="0"/>
              </a:rPr>
              <a:t> is cooking food by surrounding it in steam in a confined space such as a steamer basket, steam cabinet, or </a:t>
            </a:r>
            <a:r>
              <a:rPr lang="en-US" sz="2200" dirty="0" err="1" smtClean="0">
                <a:solidFill>
                  <a:schemeClr val="accent2">
                    <a:lumMod val="75000"/>
                  </a:schemeClr>
                </a:solidFill>
                <a:latin typeface="Rockwell" pitchFamily="18" charset="0"/>
                <a:cs typeface="Arial" charset="0"/>
              </a:rPr>
              <a:t>combi</a:t>
            </a:r>
            <a:r>
              <a:rPr lang="en-US" sz="2200" dirty="0" smtClean="0">
                <a:solidFill>
                  <a:schemeClr val="accent2">
                    <a:lumMod val="75000"/>
                  </a:schemeClr>
                </a:solidFill>
                <a:latin typeface="Rockwell" pitchFamily="18" charset="0"/>
                <a:cs typeface="Arial" charset="0"/>
              </a:rPr>
              <a:t>-oven. Direct contact with </a:t>
            </a:r>
            <a:r>
              <a:rPr lang="en-US" dirty="0" smtClean="0">
                <a:latin typeface="Arial" charset="0"/>
                <a:cs typeface="Arial" charset="0"/>
              </a:rPr>
              <a:t>the steam cooks the food</a:t>
            </a:r>
            <a:endParaRPr lang="en-US" dirty="0"/>
          </a:p>
        </p:txBody>
      </p:sp>
      <p:sp>
        <p:nvSpPr>
          <p:cNvPr id="7" name="Title 6"/>
          <p:cNvSpPr>
            <a:spLocks noGrp="1"/>
          </p:cNvSpPr>
          <p:nvPr>
            <p:ph type="title"/>
          </p:nvPr>
        </p:nvSpPr>
        <p:spPr/>
        <p:txBody>
          <a:bodyPr>
            <a:normAutofit/>
          </a:bodyPr>
          <a:lstStyle/>
          <a:p>
            <a:pPr algn="ctr"/>
            <a:r>
              <a:rPr lang="en-US" sz="3500" dirty="0" smtClean="0">
                <a:solidFill>
                  <a:schemeClr val="accent2">
                    <a:lumMod val="75000"/>
                  </a:schemeClr>
                </a:solidFill>
                <a:latin typeface="Rockwell Extra Bold" pitchFamily="18" charset="0"/>
              </a:rPr>
              <a:t>Moist Heat Cooking Methods</a:t>
            </a:r>
            <a:endParaRPr lang="en-US" sz="3500" dirty="0">
              <a:solidFill>
                <a:schemeClr val="accent2">
                  <a:lumMod val="75000"/>
                </a:schemeClr>
              </a:solidFill>
              <a:latin typeface="Rockwell Extra Bold" pitchFamily="18" charset="0"/>
            </a:endParaRPr>
          </a:p>
        </p:txBody>
      </p:sp>
      <p:pic>
        <p:nvPicPr>
          <p:cNvPr id="10" name="Picture 9" descr="blanch.jpg"/>
          <p:cNvPicPr>
            <a:picLocks noChangeAspect="1"/>
          </p:cNvPicPr>
          <p:nvPr/>
        </p:nvPicPr>
        <p:blipFill>
          <a:blip r:embed="rId2" cstate="print"/>
          <a:stretch>
            <a:fillRect/>
          </a:stretch>
        </p:blipFill>
        <p:spPr>
          <a:xfrm>
            <a:off x="1066800" y="3429000"/>
            <a:ext cx="2619375" cy="1743075"/>
          </a:xfrm>
          <a:prstGeom prst="rect">
            <a:avLst/>
          </a:prstGeom>
        </p:spPr>
      </p:pic>
      <p:pic>
        <p:nvPicPr>
          <p:cNvPr id="11" name="Picture 10" descr="steam.jpg"/>
          <p:cNvPicPr>
            <a:picLocks noChangeAspect="1"/>
          </p:cNvPicPr>
          <p:nvPr/>
        </p:nvPicPr>
        <p:blipFill>
          <a:blip r:embed="rId3" cstate="print"/>
          <a:stretch>
            <a:fillRect/>
          </a:stretch>
        </p:blipFill>
        <p:spPr>
          <a:xfrm>
            <a:off x="5638800" y="3962400"/>
            <a:ext cx="2476500" cy="21463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924</Words>
  <Application>Microsoft Office PowerPoint</Application>
  <PresentationFormat>On-screen Show (4:3)</PresentationFormat>
  <Paragraphs>53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Cooking Methods</vt:lpstr>
      <vt:lpstr>Heat Transfer</vt:lpstr>
      <vt:lpstr>Dry Heat Cooking Methods</vt:lpstr>
      <vt:lpstr>Dry Heat Cooking Methods</vt:lpstr>
      <vt:lpstr>Dry Heat Cooking Methods</vt:lpstr>
      <vt:lpstr>Dry Heat Cooking Methods</vt:lpstr>
      <vt:lpstr>Dry Heat Cooking Methods</vt:lpstr>
      <vt:lpstr>Moist Heat Cooking Methods</vt:lpstr>
      <vt:lpstr>Moist Heat Cooking Methods</vt:lpstr>
      <vt:lpstr>Combination Cooking</vt:lpstr>
      <vt:lpstr>Sous Vide</vt:lpstr>
      <vt:lpstr>Determining Doneness</vt:lpstr>
      <vt:lpstr> Plating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Cooking Methods</dc:title>
  <dc:creator>Becca</dc:creator>
  <cp:lastModifiedBy>Becca</cp:lastModifiedBy>
  <cp:revision>10</cp:revision>
  <dcterms:created xsi:type="dcterms:W3CDTF">2012-07-11T18:11:27Z</dcterms:created>
  <dcterms:modified xsi:type="dcterms:W3CDTF">2012-07-11T19:12:38Z</dcterms:modified>
</cp:coreProperties>
</file>