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4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71" r:id="rId17"/>
    <p:sldId id="273" r:id="rId18"/>
    <p:sldId id="285" r:id="rId19"/>
    <p:sldId id="286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AE4FD-847D-4B93-85BB-278D7E6C7F1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5A35-2FE6-44D9-BF6E-3D407291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1151D-6A33-4AEB-B8F6-497E15F385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4,000 mg = about 1 tsp.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1151D-6A33-4AEB-B8F6-497E15F385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1151D-6A33-4AEB-B8F6-497E15F385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2176-929B-4EE6-89CC-44514B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66C3-576A-4E58-AB8F-093447B8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529D9E-C35C-4B98-97A4-1AF9B99D8B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D41163-FF06-4ACA-A667-3E51612081D2}" type="datetimeFigureOut">
              <a:rPr lang="en-US" smtClean="0"/>
              <a:t>2/15/2017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543800" cy="1069975"/>
          </a:xfrm>
        </p:spPr>
        <p:txBody>
          <a:bodyPr/>
          <a:lstStyle/>
          <a:p>
            <a:r>
              <a:rPr lang="en-US" dirty="0" smtClean="0"/>
              <a:t>Choosemyplate.gov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09824"/>
            <a:ext cx="3328987" cy="30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a typeface="ＭＳ Ｐゴシック" pitchFamily="34" charset="-128"/>
              </a:rPr>
              <a:t>Oils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Major Nutrient:  Fat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Serving: 3-11 teaspoons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Tip:  Choose healthy liquid fats</a:t>
            </a:r>
          </a:p>
        </p:txBody>
      </p:sp>
      <p:pic>
        <p:nvPicPr>
          <p:cNvPr id="36868" name="Picture 2" descr="C:\Users\val.HOMEDOMAIN\AppData\Local\Microsoft\Windows\Temporary Internet Files\Content.IE5\1ZGAO3VC\MP9003878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2133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C:\Users\val.HOMEDOMAIN\AppData\Local\Microsoft\Windows\Temporary Internet Files\Content.IE5\1ZGAO3VC\MP9004327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Empty Calories</a:t>
            </a:r>
          </a:p>
        </p:txBody>
      </p:sp>
      <p:sp>
        <p:nvSpPr>
          <p:cNvPr id="37891" name="Content Placeholder 134"/>
          <p:cNvSpPr>
            <a:spLocks noGrp="1"/>
          </p:cNvSpPr>
          <p:nvPr>
            <p:ph idx="1"/>
          </p:nvPr>
        </p:nvSpPr>
        <p:spPr>
          <a:xfrm>
            <a:off x="762000" y="1905000"/>
            <a:ext cx="41910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ea typeface="ＭＳ Ｐゴシック" pitchFamily="34" charset="-128"/>
              </a:rPr>
              <a:t>Foods with lots of calories from fats and sugars and little or no nutrients.</a:t>
            </a:r>
          </a:p>
        </p:txBody>
      </p:sp>
      <p:pic>
        <p:nvPicPr>
          <p:cNvPr id="37892" name="Picture 599" descr="http://otuts.homestead.com/~site/clipart/food/Soda_Bott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1666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Nutrient Dense Foods:  </a:t>
            </a:r>
            <a:r>
              <a:rPr lang="en-US" sz="3200" b="1" dirty="0">
                <a:solidFill>
                  <a:srgbClr val="FF0000"/>
                </a:solidFill>
                <a:ea typeface="ＭＳ Ｐゴシック" pitchFamily="34" charset="-128"/>
              </a:rPr>
              <a:t>Foods with little calories but lots of nutrients.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1687"/>
            <a:ext cx="6858000" cy="3857625"/>
          </a:xfrm>
        </p:spPr>
      </p:pic>
    </p:spTree>
    <p:extLst>
      <p:ext uri="{BB962C8B-B14F-4D97-AF65-F5344CB8AC3E}">
        <p14:creationId xmlns:p14="http://schemas.microsoft.com/office/powerpoint/2010/main" val="27238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Stay within your daily calorie needs</a:t>
            </a:r>
          </a:p>
        </p:txBody>
      </p:sp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3A3E7F-D1BB-4B68-95A9-F26D5A0B3C50}" type="slidenum">
              <a:rPr lang="en-US"/>
              <a:pPr/>
              <a:t>13</a:t>
            </a:fld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</a:rPr>
              <a:t>100 </a:t>
            </a:r>
            <a:r>
              <a:rPr lang="en-US" sz="2800" b="1" i="1">
                <a:solidFill>
                  <a:srgbClr val="0000CC"/>
                </a:solidFill>
              </a:rPr>
              <a:t>extra</a:t>
            </a:r>
            <a:r>
              <a:rPr lang="en-US" sz="2800" b="1">
                <a:solidFill>
                  <a:srgbClr val="0000CC"/>
                </a:solidFill>
              </a:rPr>
              <a:t> calories per day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373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1">
                <a:solidFill>
                  <a:srgbClr val="0000CC"/>
                </a:solidFill>
              </a:rPr>
              <a:t>10 pound </a:t>
            </a:r>
            <a:br>
              <a:rPr lang="en-US" sz="2800" b="1">
                <a:solidFill>
                  <a:srgbClr val="0000CC"/>
                </a:solidFill>
              </a:rPr>
            </a:br>
            <a:r>
              <a:rPr lang="en-US" sz="2800" b="1">
                <a:solidFill>
                  <a:srgbClr val="0000CC"/>
                </a:solidFill>
              </a:rPr>
              <a:t>weight gain per year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828800" y="2470150"/>
            <a:ext cx="4759758" cy="4019187"/>
            <a:chOff x="709452" y="1923724"/>
            <a:chExt cx="7182874" cy="5442641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709452" y="1923724"/>
              <a:ext cx="7182874" cy="5442641"/>
              <a:chOff x="976152" y="2047494"/>
              <a:chExt cx="7182874" cy="5442641"/>
            </a:xfrm>
          </p:grpSpPr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" t="15334" r="7333" b="17999"/>
              <a:stretch>
                <a:fillRect/>
              </a:stretch>
            </p:blipFill>
            <p:spPr bwMode="auto">
              <a:xfrm>
                <a:off x="976152" y="2047494"/>
                <a:ext cx="7182874" cy="54426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75" r="18045" b="6609"/>
              <a:stretch>
                <a:fillRect/>
              </a:stretch>
            </p:blipFill>
            <p:spPr bwMode="auto">
              <a:xfrm>
                <a:off x="2375079" y="4324527"/>
                <a:ext cx="940567" cy="1225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7701" y="4396519"/>
                <a:ext cx="1352336" cy="117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1169421" y="2438400"/>
              <a:ext cx="2285337" cy="7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Calibri" pitchFamily="34" charset="0"/>
                </a:rPr>
                <a:t>Intake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5424132" y="2438400"/>
              <a:ext cx="2299844" cy="7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Calibri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Examples of 100 calories</a:t>
            </a:r>
          </a:p>
        </p:txBody>
      </p:sp>
      <p:pic>
        <p:nvPicPr>
          <p:cNvPr id="39941" name="Picture 4" descr="j01126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12788" cy="1371600"/>
          </a:xfrm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066800"/>
            <a:ext cx="4267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ea typeface="ＭＳ Ｐゴシック" pitchFamily="34" charset="-128"/>
              </a:rPr>
              <a:t>   </a:t>
            </a:r>
          </a:p>
          <a:p>
            <a:pPr eaLnBrk="1" hangingPunct="1"/>
            <a:r>
              <a:rPr lang="en-US" sz="2400" b="1" smtClean="0">
                <a:ea typeface="ＭＳ Ｐゴシック" pitchFamily="34" charset="-128"/>
                <a:cs typeface="Arial" charset="0"/>
              </a:rPr>
              <a:t>⅔</a:t>
            </a:r>
            <a:r>
              <a:rPr lang="en-US" sz="2400" b="1" smtClean="0">
                <a:ea typeface="ＭＳ Ｐゴシック" pitchFamily="34" charset="-128"/>
              </a:rPr>
              <a:t> can of a regular soft drink </a:t>
            </a:r>
          </a:p>
        </p:txBody>
      </p:sp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327983-1ECF-45DC-BB2B-55382813ACED}" type="slidenum">
              <a:rPr lang="en-US"/>
              <a:pPr/>
              <a:t>14</a:t>
            </a:fld>
            <a:endParaRPr lang="en-US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 flipH="1">
            <a:off x="2743200" y="2819400"/>
            <a:ext cx="4191000" cy="0"/>
          </a:xfrm>
          <a:prstGeom prst="line">
            <a:avLst/>
          </a:prstGeom>
          <a:noFill/>
          <a:ln w="1143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3" name="Picture 4" descr="j0340984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2842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0" y="3200400"/>
            <a:ext cx="4432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ea typeface="+mn-ea"/>
              </a:rPr>
              <a:t>2 tablespoons maple syrup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ea typeface="+mn-ea"/>
              </a:rPr>
              <a:t>1 tablespoon butter or margarine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ea typeface="+mn-ea"/>
              </a:rPr>
              <a:t>2 tablespoons jelly or jam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  <a:ea typeface="+mn-ea"/>
              </a:rPr>
              <a:t>10 large jelly beans (I oz.)</a:t>
            </a:r>
          </a:p>
        </p:txBody>
      </p:sp>
      <p:pic>
        <p:nvPicPr>
          <p:cNvPr id="39945" name="Picture 3" descr="j01753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981200" cy="130810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Oval 6"/>
          <p:cNvSpPr>
            <a:spLocks noChangeArrowheads="1"/>
          </p:cNvSpPr>
          <p:nvPr/>
        </p:nvSpPr>
        <p:spPr bwMode="auto">
          <a:xfrm>
            <a:off x="1905000" y="5486400"/>
            <a:ext cx="609600" cy="3810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1371600"/>
          </a:xfrm>
        </p:spPr>
        <p:txBody>
          <a:bodyPr/>
          <a:lstStyle/>
          <a:p>
            <a:pPr algn="ctr"/>
            <a:r>
              <a:rPr lang="en-US" sz="4000" b="1" u="sng" dirty="0">
                <a:ea typeface="ＭＳ Ｐゴシック" pitchFamily="34" charset="-128"/>
              </a:rPr>
              <a:t>Caloric Breakdown</a:t>
            </a:r>
            <a:r>
              <a:rPr lang="en-US" sz="2800" b="1" u="sng" dirty="0">
                <a:ea typeface="ＭＳ Ｐゴシック" pitchFamily="34" charset="-128"/>
              </a:rPr>
              <a:t/>
            </a:r>
            <a:br>
              <a:rPr lang="en-US" sz="2800" b="1" u="sng" dirty="0">
                <a:ea typeface="ＭＳ Ｐゴシック" pitchFamily="34" charset="-128"/>
              </a:rPr>
            </a:br>
            <a:endParaRPr lang="en-US" sz="28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4267200" cy="3810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300" dirty="0" smtClean="0">
                <a:ea typeface="ＭＳ Ｐゴシック" pitchFamily="34" charset="-128"/>
              </a:rPr>
              <a:t>Carbohydrates:  55-60%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300" dirty="0" smtClean="0">
                <a:ea typeface="ＭＳ Ｐゴシック" pitchFamily="34" charset="-128"/>
              </a:rPr>
              <a:t>Fat:  No more than 30%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300" dirty="0" smtClean="0">
                <a:ea typeface="ＭＳ Ｐゴシック" pitchFamily="34" charset="-128"/>
              </a:rPr>
              <a:t>Protein:  10-15 %</a:t>
            </a:r>
          </a:p>
          <a:p>
            <a:pPr eaLnBrk="1" hangingPunct="1">
              <a:buFont typeface="Wingdings" pitchFamily="2" charset="2"/>
              <a:buNone/>
            </a:pPr>
            <a:endParaRPr lang="en-US" sz="23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300" dirty="0" smtClean="0">
                <a:ea typeface="ＭＳ Ｐゴシック" pitchFamily="34" charset="-128"/>
              </a:rPr>
              <a:t>Average American eats too much fat, sugar, calories &amp; sodium.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300" dirty="0" smtClean="0">
                <a:ea typeface="ＭＳ Ｐゴシック" pitchFamily="34" charset="-128"/>
              </a:rPr>
              <a:t>Average American doesn’</a:t>
            </a:r>
            <a:r>
              <a:rPr lang="en-US" altLang="ja-JP" sz="2300" dirty="0" smtClean="0">
                <a:ea typeface="ＭＳ Ｐゴシック" pitchFamily="34" charset="-128"/>
              </a:rPr>
              <a:t>t eat enough fiber.</a:t>
            </a:r>
            <a:endParaRPr lang="en-US" sz="2300" dirty="0" smtClean="0">
              <a:ea typeface="ＭＳ Ｐゴシック" pitchFamily="34" charset="-128"/>
            </a:endParaRPr>
          </a:p>
        </p:txBody>
      </p:sp>
      <p:pic>
        <p:nvPicPr>
          <p:cNvPr id="40964" name="Picture 10" descr="Calorie 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103563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4075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a typeface="ＭＳ Ｐゴシック" pitchFamily="34" charset="-128"/>
              </a:rPr>
              <a:t>Plate size history</a:t>
            </a:r>
          </a:p>
        </p:txBody>
      </p:sp>
      <p:pic>
        <p:nvPicPr>
          <p:cNvPr id="43011" name="Picture 2" descr="http://1.bp.blogspot.com/-Npy5-IHeq_A/TeWI4QIwprI/AAAAAAAACJk/yiGcgBgRZ9g/s1600/HX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0" b="4440"/>
          <a:stretch>
            <a:fillRect/>
          </a:stretch>
        </p:blipFill>
        <p:spPr bwMode="auto">
          <a:xfrm>
            <a:off x="1676400" y="1782763"/>
            <a:ext cx="52959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ubtitle 2"/>
          <p:cNvSpPr>
            <a:spLocks noGrp="1"/>
          </p:cNvSpPr>
          <p:nvPr>
            <p:ph type="subTitle" idx="1"/>
          </p:nvPr>
        </p:nvSpPr>
        <p:spPr>
          <a:xfrm>
            <a:off x="469900" y="457200"/>
            <a:ext cx="8216900" cy="1419225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000" b="1" dirty="0" smtClean="0">
                <a:solidFill>
                  <a:schemeClr val="tx1"/>
                </a:solidFill>
              </a:rPr>
              <a:t>Dietary Guidelines</a:t>
            </a:r>
          </a:p>
          <a:p>
            <a:pPr marL="514350" indent="-514350" algn="ctr"/>
            <a:r>
              <a:rPr lang="en-US" sz="3200" b="1" dirty="0" smtClean="0">
                <a:solidFill>
                  <a:schemeClr val="tx1"/>
                </a:solidFill>
              </a:rPr>
              <a:t>Revised Every 5 Years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 r="1707" b="1752"/>
          <a:stretch>
            <a:fillRect/>
          </a:stretch>
        </p:blipFill>
        <p:spPr bwMode="auto">
          <a:xfrm>
            <a:off x="1600200" y="2057400"/>
            <a:ext cx="5159374" cy="3656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1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975"/>
            <a:ext cx="8991600" cy="1470025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The Dietary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32004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sz="3200" b="1" dirty="0" smtClean="0">
                <a:solidFill>
                  <a:schemeClr val="tx1"/>
                </a:solidFill>
              </a:rPr>
              <a:t>Follow </a:t>
            </a:r>
            <a:r>
              <a:rPr lang="en-US" sz="3200" b="1" dirty="0">
                <a:solidFill>
                  <a:schemeClr val="tx1"/>
                </a:solidFill>
              </a:rPr>
              <a:t>a healthy eating pattern across the lifespan.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All</a:t>
            </a:r>
            <a:r>
              <a:rPr lang="en-US" sz="2400" dirty="0">
                <a:solidFill>
                  <a:schemeClr val="tx1"/>
                </a:solidFill>
              </a:rPr>
              <a:t> food and beverage choices matter.  Choose a healthy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eating pattern </a:t>
            </a:r>
            <a:r>
              <a:rPr lang="en-US" sz="2400" dirty="0">
                <a:solidFill>
                  <a:schemeClr val="tx1"/>
                </a:solidFill>
              </a:rPr>
              <a:t>at an appropriate </a:t>
            </a:r>
            <a:r>
              <a:rPr lang="en-US" sz="2400" b="1" u="sng" dirty="0">
                <a:solidFill>
                  <a:schemeClr val="tx1"/>
                </a:solidFill>
              </a:rPr>
              <a:t>calorie level </a:t>
            </a:r>
            <a:r>
              <a:rPr lang="en-US" sz="2400" dirty="0">
                <a:solidFill>
                  <a:schemeClr val="tx1"/>
                </a:solidFill>
              </a:rPr>
              <a:t>to help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achieve </a:t>
            </a:r>
            <a:r>
              <a:rPr lang="en-US" sz="2400" dirty="0">
                <a:solidFill>
                  <a:schemeClr val="tx1"/>
                </a:solidFill>
              </a:rPr>
              <a:t>and maintain a healthy body weight, support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nutrient </a:t>
            </a:r>
            <a:r>
              <a:rPr lang="en-US" sz="2400" dirty="0">
                <a:solidFill>
                  <a:schemeClr val="tx1"/>
                </a:solidFill>
              </a:rPr>
              <a:t>adequacy, and reduce the risk of chronic disease.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38600" y="3886200"/>
            <a:ext cx="4267200" cy="2327300"/>
            <a:chOff x="1485900" y="1981200"/>
            <a:chExt cx="6172200" cy="4676829"/>
          </a:xfrm>
        </p:grpSpPr>
        <p:grpSp>
          <p:nvGrpSpPr>
            <p:cNvPr id="18" name="Group 17"/>
            <p:cNvGrpSpPr/>
            <p:nvPr/>
          </p:nvGrpSpPr>
          <p:grpSpPr>
            <a:xfrm>
              <a:off x="1485900" y="1981200"/>
              <a:ext cx="6172200" cy="4676829"/>
              <a:chOff x="1752600" y="2104970"/>
              <a:chExt cx="6172200" cy="4676829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" t="15334" r="7333" b="17999"/>
              <a:stretch>
                <a:fillRect/>
              </a:stretch>
            </p:blipFill>
            <p:spPr bwMode="auto">
              <a:xfrm>
                <a:off x="1752600" y="2104970"/>
                <a:ext cx="6172200" cy="4676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75" r="18045" b="6609"/>
              <a:stretch>
                <a:fillRect/>
              </a:stretch>
            </p:blipFill>
            <p:spPr bwMode="auto">
              <a:xfrm>
                <a:off x="2375079" y="4324527"/>
                <a:ext cx="940567" cy="1225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7701" y="4396519"/>
                <a:ext cx="1352336" cy="117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816554" y="2134326"/>
              <a:ext cx="1638205" cy="9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Intake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0758" y="2134326"/>
              <a:ext cx="1696907" cy="9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Output</a:t>
              </a:r>
              <a:endParaRPr lang="en-US" sz="24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0" y="3886200"/>
            <a:ext cx="3659920" cy="2502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3048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2.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Focus </a:t>
            </a:r>
            <a:r>
              <a:rPr lang="en-US" sz="3200" b="1" dirty="0">
                <a:solidFill>
                  <a:schemeClr val="tx1"/>
                </a:solidFill>
              </a:rPr>
              <a:t>on variety, nutrient density, and amount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meet nutrient needs within calorie limits, choose a variety of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400" dirty="0" smtClean="0">
                <a:solidFill>
                  <a:schemeClr val="tx1"/>
                </a:solidFill>
              </a:rPr>
              <a:t>        nutrient-dense </a:t>
            </a:r>
            <a:r>
              <a:rPr lang="en-US" sz="2400" dirty="0">
                <a:solidFill>
                  <a:schemeClr val="tx1"/>
                </a:solidFill>
              </a:rPr>
              <a:t>foods across and within all food groups in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400" dirty="0" smtClean="0">
                <a:solidFill>
                  <a:schemeClr val="tx1"/>
                </a:solidFill>
              </a:rPr>
              <a:t>        recommended amounts</a:t>
            </a:r>
            <a:r>
              <a:rPr lang="en-US" sz="2400" dirty="0">
                <a:solidFill>
                  <a:schemeClr val="tx1"/>
                </a:solidFill>
              </a:rPr>
              <a:t>.  </a:t>
            </a: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o	Nutrient dense foods provide </a:t>
            </a:r>
            <a:r>
              <a:rPr lang="en-US" sz="2400" b="1" u="sng" dirty="0">
                <a:solidFill>
                  <a:schemeClr val="tx1"/>
                </a:solidFill>
              </a:rPr>
              <a:t>vitamins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u="sng" dirty="0">
                <a:solidFill>
                  <a:schemeClr val="tx1"/>
                </a:solidFill>
              </a:rPr>
              <a:t>minerals</a:t>
            </a:r>
            <a:r>
              <a:rPr lang="en-US" sz="2400" dirty="0">
                <a:solidFill>
                  <a:schemeClr val="tx1"/>
                </a:solidFill>
              </a:rPr>
              <a:t> and other beneficial </a:t>
            </a:r>
            <a:r>
              <a:rPr lang="en-US" sz="2400" dirty="0" smtClean="0">
                <a:solidFill>
                  <a:schemeClr val="tx1"/>
                </a:solidFill>
              </a:rPr>
              <a:t>substances </a:t>
            </a:r>
            <a:r>
              <a:rPr lang="en-US" sz="2400" dirty="0">
                <a:solidFill>
                  <a:schemeClr val="tx1"/>
                </a:solidFill>
              </a:rPr>
              <a:t>with relatively few </a:t>
            </a:r>
            <a:r>
              <a:rPr lang="en-US" sz="2400" b="1" u="sng" dirty="0">
                <a:solidFill>
                  <a:schemeClr val="tx1"/>
                </a:solidFill>
              </a:rPr>
              <a:t>calories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219200" y="3505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/>
              <a:t>Which is more Nutrient Dense?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4733925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Spinach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162800" y="4733925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Candy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62425"/>
            <a:ext cx="1556716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0408" y="4210078"/>
            <a:ext cx="2057400" cy="1733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505200" y="47339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dirty="0" smtClean="0"/>
              <a:t>OR</a:t>
            </a:r>
            <a:endParaRPr kumimoji="0" lang="en-US" sz="50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Nutrients – Energy Producing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Carbohydrates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Provides energy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Protein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Builds and repairs </a:t>
            </a:r>
            <a:r>
              <a:rPr lang="en-US" dirty="0">
                <a:ea typeface="ＭＳ Ｐゴシック" pitchFamily="34" charset="-128"/>
              </a:rPr>
              <a:t>b</a:t>
            </a:r>
            <a:r>
              <a:rPr lang="en-US" dirty="0" smtClean="0">
                <a:ea typeface="ＭＳ Ｐゴシック" pitchFamily="34" charset="-128"/>
              </a:rPr>
              <a:t>ody tissue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Fat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Insulation, protects organs,  provides energy</a:t>
            </a:r>
          </a:p>
        </p:txBody>
      </p:sp>
    </p:spTree>
    <p:extLst>
      <p:ext uri="{BB962C8B-B14F-4D97-AF65-F5344CB8AC3E}">
        <p14:creationId xmlns:p14="http://schemas.microsoft.com/office/powerpoint/2010/main" val="9940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48200"/>
            <a:ext cx="3538315" cy="19759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048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sz="3200" b="1" u="sng" dirty="0" smtClean="0">
                <a:solidFill>
                  <a:schemeClr val="tx1"/>
                </a:solidFill>
              </a:rPr>
              <a:t>Limit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calories from added sugars and </a:t>
            </a:r>
            <a:r>
              <a:rPr lang="en-US" sz="3200" b="1" dirty="0" smtClean="0">
                <a:solidFill>
                  <a:schemeClr val="tx1"/>
                </a:solidFill>
              </a:rPr>
              <a:t>saturated</a:t>
            </a:r>
          </a:p>
          <a:p>
            <a:pPr marL="514350" indent="-514350" algn="l"/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fats and reduce sodium intake.  </a:t>
            </a: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o	</a:t>
            </a:r>
            <a:r>
              <a:rPr lang="en-US" sz="2400" dirty="0">
                <a:solidFill>
                  <a:schemeClr val="tx1"/>
                </a:solidFill>
              </a:rPr>
              <a:t>Consume an eating pattern low in added sugars, saturated fats, trans </a:t>
            </a:r>
            <a:r>
              <a:rPr lang="en-US" sz="2400" dirty="0" smtClean="0">
                <a:solidFill>
                  <a:schemeClr val="tx1"/>
                </a:solidFill>
              </a:rPr>
              <a:t>fats and </a:t>
            </a:r>
            <a:r>
              <a:rPr lang="en-US" sz="2400" dirty="0">
                <a:solidFill>
                  <a:schemeClr val="tx1"/>
                </a:solidFill>
              </a:rPr>
              <a:t>sodium.  Cut back on foods and beverages higher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in </a:t>
            </a:r>
            <a:r>
              <a:rPr lang="en-US" sz="2400" dirty="0">
                <a:solidFill>
                  <a:schemeClr val="tx1"/>
                </a:solidFill>
              </a:rPr>
              <a:t>these </a:t>
            </a:r>
            <a:r>
              <a:rPr lang="en-US" sz="2400" dirty="0" smtClean="0">
                <a:solidFill>
                  <a:schemeClr val="tx1"/>
                </a:solidFill>
              </a:rPr>
              <a:t>components </a:t>
            </a:r>
            <a:r>
              <a:rPr lang="en-US" sz="2400" dirty="0">
                <a:solidFill>
                  <a:schemeClr val="tx1"/>
                </a:solidFill>
              </a:rPr>
              <a:t>to amounts that fit within healthy eating patterns.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90424"/>
            <a:ext cx="2236303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8693" y="4317998"/>
            <a:ext cx="2161032" cy="248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6938" y="2861598"/>
            <a:ext cx="2133600" cy="2150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Multiply 9"/>
          <p:cNvSpPr/>
          <p:nvPr/>
        </p:nvSpPr>
        <p:spPr>
          <a:xfrm>
            <a:off x="5181600" y="3464470"/>
            <a:ext cx="3505200" cy="4191000"/>
          </a:xfrm>
          <a:prstGeom prst="mathMultiply">
            <a:avLst>
              <a:gd name="adj1" fmla="val 384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30480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en-US" sz="3200" b="1" dirty="0" smtClean="0">
                <a:solidFill>
                  <a:schemeClr val="tx1"/>
                </a:solidFill>
              </a:rPr>
              <a:t>Shift </a:t>
            </a:r>
            <a:r>
              <a:rPr lang="en-US" sz="3200" b="1" dirty="0">
                <a:solidFill>
                  <a:schemeClr val="tx1"/>
                </a:solidFill>
              </a:rPr>
              <a:t>to healthier food and beverage choices.  </a:t>
            </a: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o	</a:t>
            </a:r>
            <a:r>
              <a:rPr lang="en-US" sz="2400" dirty="0">
                <a:solidFill>
                  <a:schemeClr val="tx1"/>
                </a:solidFill>
              </a:rPr>
              <a:t>Choose nutrient-dense foods and beverages across and within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all </a:t>
            </a:r>
            <a:r>
              <a:rPr lang="en-US" sz="2400" dirty="0">
                <a:solidFill>
                  <a:schemeClr val="tx1"/>
                </a:solidFill>
              </a:rPr>
              <a:t>food groups in place of less healthy choices.  Consider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cultural </a:t>
            </a:r>
            <a:r>
              <a:rPr lang="en-US" sz="2400" dirty="0">
                <a:solidFill>
                  <a:schemeClr val="tx1"/>
                </a:solidFill>
              </a:rPr>
              <a:t>and personal preferences to make these shifts easier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to </a:t>
            </a:r>
            <a:r>
              <a:rPr lang="en-US" sz="2400" dirty="0">
                <a:solidFill>
                  <a:schemeClr val="tx1"/>
                </a:solidFill>
              </a:rPr>
              <a:t>accomplish and maintain.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20" y="2695731"/>
            <a:ext cx="2522966" cy="2186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428" y="4448908"/>
            <a:ext cx="3147564" cy="1723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7500"/>
          <a:stretch>
            <a:fillRect/>
          </a:stretch>
        </p:blipFill>
        <p:spPr bwMode="auto">
          <a:xfrm>
            <a:off x="4379625" y="4549131"/>
            <a:ext cx="1792575" cy="2172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b="13333"/>
          <a:stretch>
            <a:fillRect/>
          </a:stretch>
        </p:blipFill>
        <p:spPr bwMode="auto">
          <a:xfrm>
            <a:off x="6307681" y="4600722"/>
            <a:ext cx="1813244" cy="1571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1" y="3124200"/>
            <a:ext cx="2061609" cy="161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8155" y="3075663"/>
            <a:ext cx="1636180" cy="1661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3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5867400" cy="3581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sz="3200" b="1" dirty="0" smtClean="0">
                <a:solidFill>
                  <a:schemeClr val="tx1"/>
                </a:solidFill>
              </a:rPr>
              <a:t>Support </a:t>
            </a:r>
            <a:r>
              <a:rPr lang="en-US" sz="3200" b="1" dirty="0">
                <a:solidFill>
                  <a:schemeClr val="tx1"/>
                </a:solidFill>
              </a:rPr>
              <a:t>healthy eating patterns for all.     </a:t>
            </a: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o	</a:t>
            </a:r>
            <a:r>
              <a:rPr lang="en-US" sz="2400" b="1" u="sng" dirty="0">
                <a:solidFill>
                  <a:schemeClr val="tx1"/>
                </a:solidFill>
              </a:rPr>
              <a:t>Everyone</a:t>
            </a:r>
            <a:r>
              <a:rPr lang="en-US" sz="2400" dirty="0">
                <a:solidFill>
                  <a:schemeClr val="tx1"/>
                </a:solidFill>
              </a:rPr>
              <a:t> has a role in helping to create and support healthy eating patterns in multiple settings nationwide, from home to school to work to communities.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14" y="4419600"/>
            <a:ext cx="2533098" cy="16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000" t="5621" r="12500" b="10656"/>
          <a:stretch>
            <a:fillRect/>
          </a:stretch>
        </p:blipFill>
        <p:spPr bwMode="auto">
          <a:xfrm>
            <a:off x="5739589" y="4413575"/>
            <a:ext cx="2562483" cy="1735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 t="4762" r="8722" b="11905"/>
          <a:stretch>
            <a:fillRect/>
          </a:stretch>
        </p:blipFill>
        <p:spPr bwMode="auto">
          <a:xfrm>
            <a:off x="3124200" y="4419600"/>
            <a:ext cx="2286001" cy="172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27" y="762000"/>
            <a:ext cx="3270250" cy="2242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3004458"/>
            <a:ext cx="8915400" cy="141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o	</a:t>
            </a:r>
            <a:r>
              <a:rPr lang="en-US" sz="2400" dirty="0" smtClean="0">
                <a:solidFill>
                  <a:schemeClr val="tx1"/>
                </a:solidFill>
              </a:rPr>
              <a:t>Include </a:t>
            </a:r>
            <a:r>
              <a:rPr lang="en-US" sz="2400" b="1" u="sng" dirty="0" smtClean="0">
                <a:solidFill>
                  <a:schemeClr val="tx1"/>
                </a:solidFill>
              </a:rPr>
              <a:t>physical exercise </a:t>
            </a:r>
            <a:r>
              <a:rPr lang="en-US" sz="2400" dirty="0" smtClean="0">
                <a:solidFill>
                  <a:schemeClr val="tx1"/>
                </a:solidFill>
              </a:rPr>
              <a:t>as part of healthy eating patterns.  (Children and teens should be physically active for at least </a:t>
            </a:r>
          </a:p>
          <a:p>
            <a:pPr marL="514350" indent="-514350"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60 minutes every day.)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Nutrients – non energy producing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153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Vitamins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Helps major organs, nerves, muscles and skin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Minerals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Skeletal structure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Water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Hydration, most essential to life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ea typeface="ＭＳ Ｐゴシック" pitchFamily="34" charset="-128"/>
              </a:rPr>
              <a:t>Fiber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Aids in digestion</a:t>
            </a:r>
            <a:endParaRPr lang="en-US" sz="27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ea typeface="ＭＳ Ｐゴシック" pitchFamily="34" charset="-128"/>
              </a:rPr>
              <a:t>2,000 calorie diet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610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Serving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Grains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ounces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cups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Fruits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Dairy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cups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ounces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9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98017"/>
                </a:solidFill>
                <a:ea typeface="ＭＳ Ｐゴシック" pitchFamily="34" charset="-128"/>
              </a:rPr>
              <a:t>Grains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3352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Major Nutrient:  Carbohydrates, Fiber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Serving size:  1 </a:t>
            </a:r>
            <a:r>
              <a:rPr lang="en-US" dirty="0" err="1" smtClean="0">
                <a:ea typeface="ＭＳ Ｐゴシック" pitchFamily="34" charset="-128"/>
              </a:rPr>
              <a:t>oz</a:t>
            </a:r>
            <a:r>
              <a:rPr lang="en-US" dirty="0" smtClean="0">
                <a:ea typeface="ＭＳ Ｐゴシック" pitchFamily="34" charset="-128"/>
              </a:rPr>
              <a:t> = 1 slice bread, 1 cup dry cereal, ½ cup pasta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or rice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Tip:  Make at least ½ your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grain whole grains</a:t>
            </a:r>
          </a:p>
        </p:txBody>
      </p:sp>
      <p:pic>
        <p:nvPicPr>
          <p:cNvPr id="31748" name="Picture 6" descr="http://t1.gstatic.com/images?q=tbn:ANd9GcQBwCp2G8e2bQv-QN_Fj1ppBt6GuCbXG9hQRvadSKiI7ivxnjXx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708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758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wallpaperpimper.com/wallpaper/Food/Vegetable/Vegetables-34-LRC4GYQGA7-140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654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8822A"/>
                </a:solidFill>
                <a:ea typeface="ＭＳ Ｐゴシック" pitchFamily="34" charset="-128"/>
              </a:rPr>
              <a:t>Vegetables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6200" cy="3276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Major Nutrient: Minerals,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Vitamins, Fiber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Serving size: ½ cup vegetables = 1 cup leafy vegetables, ½ c. canned vegetables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Tip:  Make half you plate fruits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and vegetables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57200"/>
            <a:ext cx="2514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42828"/>
                </a:solidFill>
                <a:ea typeface="ＭＳ Ｐゴシック" pitchFamily="34" charset="-128"/>
              </a:rPr>
              <a:t>Fruits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Major Nutrient:  Vitamins, Fiber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Serving size:  1 cup = 1 medium/small piece of fruit, 1 c. canned, fresh or frozen fruit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Tip:  Make half your plate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fruits and vegetables</a:t>
            </a:r>
          </a:p>
        </p:txBody>
      </p:sp>
      <p:pic>
        <p:nvPicPr>
          <p:cNvPr id="33796" name="Picture 6" descr="http://2.bp.blogspot.com/-lsfh1QvnVa0/TYoj7AuhbtI/AAAAAAAAAoc/3F79Emo_BtQ/s1600/benefits_fruits_and_vege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062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1970087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052D8"/>
                </a:solidFill>
                <a:ea typeface="ＭＳ Ｐゴシック" pitchFamily="34" charset="-128"/>
              </a:rPr>
              <a:t>Dairy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286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Major Nutrient:  Minerals, Protein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Serving size:  1 cup = 1 ½ </a:t>
            </a:r>
            <a:r>
              <a:rPr lang="en-US" dirty="0" err="1" smtClean="0">
                <a:ea typeface="ＭＳ Ｐゴシック" pitchFamily="34" charset="-128"/>
              </a:rPr>
              <a:t>oz</a:t>
            </a:r>
            <a:r>
              <a:rPr lang="en-US" dirty="0" smtClean="0">
                <a:ea typeface="ＭＳ Ｐゴシック" pitchFamily="34" charset="-128"/>
              </a:rPr>
              <a:t> cheese, 1 cup milk/yogurt/ice cream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Tip:  Switch to fat free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or low-fat (1%) milk.</a:t>
            </a:r>
          </a:p>
        </p:txBody>
      </p:sp>
      <p:pic>
        <p:nvPicPr>
          <p:cNvPr id="34820" name="Picture 7" descr="http://www.dadairs.com/blog/wp-content/uploads/2010/11/dairy-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4781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2011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449A"/>
                </a:solidFill>
                <a:ea typeface="ＭＳ Ｐゴシック" pitchFamily="34" charset="-128"/>
              </a:rPr>
              <a:t>Proteins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Major Nutrient:  Protein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Serving size:  1 oz. meat = 1 egg, 1 T peanut butter, ¼ cup cooked beans, ½ oz. nuts or seeds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Tip:  choose low fat or lean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meats, bake, broil or grill.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Vary protein.</a:t>
            </a:r>
          </a:p>
        </p:txBody>
      </p:sp>
      <p:pic>
        <p:nvPicPr>
          <p:cNvPr id="35844" name="Picture 6" descr="http://www.hoalian.com/wp-content/uploads/2011/04/high-protein-foo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9019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21336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638</TotalTime>
  <Words>513</Words>
  <Application>Microsoft Office PowerPoint</Application>
  <PresentationFormat>On-screen Show (4:3)</PresentationFormat>
  <Paragraphs>125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Wingdings</vt:lpstr>
      <vt:lpstr>Adjacency</vt:lpstr>
      <vt:lpstr>Choosemyplate.gov</vt:lpstr>
      <vt:lpstr>Nutrients – Energy Producing</vt:lpstr>
      <vt:lpstr>Nutrients – non energy producing</vt:lpstr>
      <vt:lpstr>2,000 calorie diet</vt:lpstr>
      <vt:lpstr>Grains</vt:lpstr>
      <vt:lpstr>Vegetables</vt:lpstr>
      <vt:lpstr>Fruits</vt:lpstr>
      <vt:lpstr>Dairy</vt:lpstr>
      <vt:lpstr>Proteins</vt:lpstr>
      <vt:lpstr>Oils</vt:lpstr>
      <vt:lpstr>Empty Calories</vt:lpstr>
      <vt:lpstr>Nutrient Dense Foods:  Foods with little calories but lots of nutrients.</vt:lpstr>
      <vt:lpstr>Stay within your daily calorie needs</vt:lpstr>
      <vt:lpstr>Examples of 100 calories</vt:lpstr>
      <vt:lpstr>Caloric Breakdown </vt:lpstr>
      <vt:lpstr>Plate size history</vt:lpstr>
      <vt:lpstr>PowerPoint Presentation</vt:lpstr>
      <vt:lpstr>The Dietary Guidelines</vt:lpstr>
      <vt:lpstr>PowerPoint Presentation</vt:lpstr>
      <vt:lpstr>PowerPoint Presentation</vt:lpstr>
      <vt:lpstr>PowerPoint Presentation</vt:lpstr>
      <vt:lpstr>PowerPoint Presentation</vt:lpstr>
    </vt:vector>
  </TitlesOfParts>
  <Company>Davis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Choosemyplate.gov</dc:title>
  <dc:creator>DSD</dc:creator>
  <cp:lastModifiedBy>Shandee Belnap</cp:lastModifiedBy>
  <cp:revision>65</cp:revision>
  <dcterms:created xsi:type="dcterms:W3CDTF">2013-12-13T20:17:17Z</dcterms:created>
  <dcterms:modified xsi:type="dcterms:W3CDTF">2017-02-15T20:52:04Z</dcterms:modified>
</cp:coreProperties>
</file>