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20"/>
  </p:notesMasterIdLst>
  <p:handoutMasterIdLst>
    <p:handoutMasterId r:id="rId21"/>
  </p:handoutMasterIdLst>
  <p:sldIdLst>
    <p:sldId id="269" r:id="rId3"/>
    <p:sldId id="280" r:id="rId4"/>
    <p:sldId id="281" r:id="rId5"/>
    <p:sldId id="282" r:id="rId6"/>
    <p:sldId id="283" r:id="rId7"/>
    <p:sldId id="268" r:id="rId8"/>
    <p:sldId id="270" r:id="rId9"/>
    <p:sldId id="272" r:id="rId10"/>
    <p:sldId id="273" r:id="rId11"/>
    <p:sldId id="274" r:id="rId12"/>
    <p:sldId id="275" r:id="rId13"/>
    <p:sldId id="279" r:id="rId14"/>
    <p:sldId id="288" r:id="rId15"/>
    <p:sldId id="284" r:id="rId16"/>
    <p:sldId id="285" r:id="rId17"/>
    <p:sldId id="286" r:id="rId18"/>
    <p:sldId id="287" r:id="rId1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367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pos="3839">
          <p15:clr>
            <a:srgbClr val="A4A3A4"/>
          </p15:clr>
        </p15:guide>
        <p15:guide id="5" pos="815">
          <p15:clr>
            <a:srgbClr val="A4A3A4"/>
          </p15:clr>
        </p15:guide>
        <p15:guide id="6" pos="68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>
      <p:cViewPr varScale="1">
        <p:scale>
          <a:sx n="80" d="100"/>
          <a:sy n="80" d="100"/>
        </p:scale>
        <p:origin x="-114" y="-600"/>
      </p:cViewPr>
      <p:guideLst>
        <p:guide orient="horz" pos="2160"/>
        <p:guide orient="horz" pos="367"/>
        <p:guide orient="horz" pos="3888"/>
        <p:guide pos="3839"/>
        <p:guide pos="815"/>
        <p:guide pos="686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marker val="1"/>
        <c:axId val="70311296"/>
        <c:axId val="70518272"/>
      </c:lineChart>
      <c:catAx>
        <c:axId val="7031129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518272"/>
        <c:crosses val="autoZero"/>
        <c:auto val="1"/>
        <c:lblAlgn val="ctr"/>
        <c:lblOffset val="100"/>
      </c:catAx>
      <c:valAx>
        <c:axId val="7051827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1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EE948B-D334-4AA7-98AB-779B1FEE39FF}" type="doc">
      <dgm:prSet loTypeId="urn:microsoft.com/office/officeart/2005/8/layout/matrix3" loCatId="matrix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290F5A70-C44A-4B52-92CE-26180C71C0C3}">
      <dgm:prSet phldrT="[Text]"/>
      <dgm:spPr/>
      <dgm:t>
        <a:bodyPr/>
        <a:lstStyle/>
        <a:p>
          <a:r>
            <a:rPr lang="en-US" dirty="0" smtClean="0"/>
            <a:t>Group A</a:t>
          </a:r>
          <a:endParaRPr lang="en-US" dirty="0"/>
        </a:p>
      </dgm:t>
    </dgm:pt>
    <dgm:pt modelId="{AADFE34E-32D1-4825-BE00-F4B230412484}" type="parTrans" cxnId="{FC2D246E-8FDC-4D4A-8387-62FA4D2E0611}">
      <dgm:prSet/>
      <dgm:spPr/>
      <dgm:t>
        <a:bodyPr/>
        <a:lstStyle/>
        <a:p>
          <a:endParaRPr lang="en-US"/>
        </a:p>
      </dgm:t>
    </dgm:pt>
    <dgm:pt modelId="{943E6433-2441-4DCC-9B19-BC8B9E713996}" type="sibTrans" cxnId="{FC2D246E-8FDC-4D4A-8387-62FA4D2E0611}">
      <dgm:prSet/>
      <dgm:spPr/>
      <dgm:t>
        <a:bodyPr/>
        <a:lstStyle/>
        <a:p>
          <a:endParaRPr lang="en-US"/>
        </a:p>
      </dgm:t>
    </dgm:pt>
    <dgm:pt modelId="{B93E2E82-252A-48CD-A1D8-06B990939E6F}">
      <dgm:prSet phldrT="[Text]"/>
      <dgm:spPr/>
      <dgm:t>
        <a:bodyPr/>
        <a:lstStyle/>
        <a:p>
          <a:r>
            <a:rPr lang="en-US" dirty="0" smtClean="0"/>
            <a:t>Group B</a:t>
          </a:r>
          <a:endParaRPr lang="en-US" dirty="0"/>
        </a:p>
      </dgm:t>
    </dgm:pt>
    <dgm:pt modelId="{17D2A218-DDF6-43D4-A8BA-98867FDDAA0C}" type="parTrans" cxnId="{465FC909-F113-4B06-897B-CC8164761565}">
      <dgm:prSet/>
      <dgm:spPr/>
      <dgm:t>
        <a:bodyPr/>
        <a:lstStyle/>
        <a:p>
          <a:endParaRPr lang="en-US"/>
        </a:p>
      </dgm:t>
    </dgm:pt>
    <dgm:pt modelId="{63B6290B-A5E6-437E-B6E7-8614FDE311A0}" type="sibTrans" cxnId="{465FC909-F113-4B06-897B-CC8164761565}">
      <dgm:prSet/>
      <dgm:spPr/>
      <dgm:t>
        <a:bodyPr/>
        <a:lstStyle/>
        <a:p>
          <a:endParaRPr lang="en-US"/>
        </a:p>
      </dgm:t>
    </dgm:pt>
    <dgm:pt modelId="{8727E899-11EE-48CD-A1B0-5F57E2AD77A4}">
      <dgm:prSet phldrT="[Text]"/>
      <dgm:spPr/>
      <dgm:t>
        <a:bodyPr/>
        <a:lstStyle/>
        <a:p>
          <a:r>
            <a:rPr lang="en-US" dirty="0" smtClean="0"/>
            <a:t>Group C</a:t>
          </a:r>
          <a:endParaRPr lang="en-US" dirty="0"/>
        </a:p>
      </dgm:t>
    </dgm:pt>
    <dgm:pt modelId="{9C75B0EF-CC0A-4CFA-B9D4-886D27C77F55}" type="parTrans" cxnId="{8E4D3A70-B70B-4774-8745-E4950E3C9056}">
      <dgm:prSet/>
      <dgm:spPr/>
      <dgm:t>
        <a:bodyPr/>
        <a:lstStyle/>
        <a:p>
          <a:endParaRPr lang="en-US"/>
        </a:p>
      </dgm:t>
    </dgm:pt>
    <dgm:pt modelId="{B6E75460-D4D7-4DDF-8CBA-DA2D8D6F1EE3}" type="sibTrans" cxnId="{8E4D3A70-B70B-4774-8745-E4950E3C9056}">
      <dgm:prSet/>
      <dgm:spPr/>
      <dgm:t>
        <a:bodyPr/>
        <a:lstStyle/>
        <a:p>
          <a:endParaRPr lang="en-US"/>
        </a:p>
      </dgm:t>
    </dgm:pt>
    <dgm:pt modelId="{ECC96F1C-78AA-4D30-8D28-89F49BC1C513}">
      <dgm:prSet phldrT="[Text]"/>
      <dgm:spPr/>
      <dgm:t>
        <a:bodyPr/>
        <a:lstStyle/>
        <a:p>
          <a:r>
            <a:rPr lang="en-US" dirty="0" smtClean="0"/>
            <a:t>Group D</a:t>
          </a:r>
          <a:endParaRPr lang="en-US" dirty="0"/>
        </a:p>
      </dgm:t>
    </dgm:pt>
    <dgm:pt modelId="{06BA0BA5-ADA5-4363-9FF3-4F959571F5D5}" type="parTrans" cxnId="{05E7B3CE-87A0-4035-BFA1-52AB8392D593}">
      <dgm:prSet/>
      <dgm:spPr/>
      <dgm:t>
        <a:bodyPr/>
        <a:lstStyle/>
        <a:p>
          <a:endParaRPr lang="en-US"/>
        </a:p>
      </dgm:t>
    </dgm:pt>
    <dgm:pt modelId="{4D5FB8C7-4E2B-4776-BDBF-B505818DE24C}" type="sibTrans" cxnId="{05E7B3CE-87A0-4035-BFA1-52AB8392D593}">
      <dgm:prSet/>
      <dgm:spPr/>
      <dgm:t>
        <a:bodyPr/>
        <a:lstStyle/>
        <a:p>
          <a:endParaRPr lang="en-US"/>
        </a:p>
      </dgm:t>
    </dgm:pt>
    <dgm:pt modelId="{A4224FE7-9BBC-4062-865A-D43A140DF049}" type="pres">
      <dgm:prSet presAssocID="{91EE948B-D334-4AA7-98AB-779B1FEE39F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8F9D25-FBB2-4901-A05F-27F55857791A}" type="pres">
      <dgm:prSet presAssocID="{91EE948B-D334-4AA7-98AB-779B1FEE39FF}" presName="diamond" presStyleLbl="bgShp" presStyleIdx="0" presStyleCnt="1"/>
      <dgm:spPr/>
    </dgm:pt>
    <dgm:pt modelId="{ABBAF0FA-4E57-420B-8BD9-D4A166110C32}" type="pres">
      <dgm:prSet presAssocID="{91EE948B-D334-4AA7-98AB-779B1FEE39F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A82A8-1178-4F4C-ACFA-3EEEA883F03E}" type="pres">
      <dgm:prSet presAssocID="{91EE948B-D334-4AA7-98AB-779B1FEE39F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9610F8-779E-4E38-A399-2736776CD4D9}" type="pres">
      <dgm:prSet presAssocID="{91EE948B-D334-4AA7-98AB-779B1FEE39F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D138-A8DD-4267-9F2D-48932B0903EF}" type="pres">
      <dgm:prSet presAssocID="{91EE948B-D334-4AA7-98AB-779B1FEE39F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8DAA0A-4739-4818-8F5D-D86925FF5D3E}" type="presOf" srcId="{91EE948B-D334-4AA7-98AB-779B1FEE39FF}" destId="{A4224FE7-9BBC-4062-865A-D43A140DF049}" srcOrd="0" destOrd="0" presId="urn:microsoft.com/office/officeart/2005/8/layout/matrix3"/>
    <dgm:cxn modelId="{90DE3957-673B-417D-A862-5B20D19257FD}" type="presOf" srcId="{B93E2E82-252A-48CD-A1D8-06B990939E6F}" destId="{A4FA82A8-1178-4F4C-ACFA-3EEEA883F03E}" srcOrd="0" destOrd="0" presId="urn:microsoft.com/office/officeart/2005/8/layout/matrix3"/>
    <dgm:cxn modelId="{E72B25D8-F7BB-4568-B45E-86F9C7AD355A}" type="presOf" srcId="{ECC96F1C-78AA-4D30-8D28-89F49BC1C513}" destId="{FC7DD138-A8DD-4267-9F2D-48932B0903EF}" srcOrd="0" destOrd="0" presId="urn:microsoft.com/office/officeart/2005/8/layout/matrix3"/>
    <dgm:cxn modelId="{8E4D3A70-B70B-4774-8745-E4950E3C9056}" srcId="{91EE948B-D334-4AA7-98AB-779B1FEE39FF}" destId="{8727E899-11EE-48CD-A1B0-5F57E2AD77A4}" srcOrd="2" destOrd="0" parTransId="{9C75B0EF-CC0A-4CFA-B9D4-886D27C77F55}" sibTransId="{B6E75460-D4D7-4DDF-8CBA-DA2D8D6F1EE3}"/>
    <dgm:cxn modelId="{B9C6E4D0-F142-4454-BB50-0B954E3CCEFD}" type="presOf" srcId="{290F5A70-C44A-4B52-92CE-26180C71C0C3}" destId="{ABBAF0FA-4E57-420B-8BD9-D4A166110C32}" srcOrd="0" destOrd="0" presId="urn:microsoft.com/office/officeart/2005/8/layout/matrix3"/>
    <dgm:cxn modelId="{81310744-F84A-4C3C-B88E-E43C8BA3E651}" type="presOf" srcId="{8727E899-11EE-48CD-A1B0-5F57E2AD77A4}" destId="{2A9610F8-779E-4E38-A399-2736776CD4D9}" srcOrd="0" destOrd="0" presId="urn:microsoft.com/office/officeart/2005/8/layout/matrix3"/>
    <dgm:cxn modelId="{05E7B3CE-87A0-4035-BFA1-52AB8392D593}" srcId="{91EE948B-D334-4AA7-98AB-779B1FEE39FF}" destId="{ECC96F1C-78AA-4D30-8D28-89F49BC1C513}" srcOrd="3" destOrd="0" parTransId="{06BA0BA5-ADA5-4363-9FF3-4F959571F5D5}" sibTransId="{4D5FB8C7-4E2B-4776-BDBF-B505818DE24C}"/>
    <dgm:cxn modelId="{FC2D246E-8FDC-4D4A-8387-62FA4D2E0611}" srcId="{91EE948B-D334-4AA7-98AB-779B1FEE39FF}" destId="{290F5A70-C44A-4B52-92CE-26180C71C0C3}" srcOrd="0" destOrd="0" parTransId="{AADFE34E-32D1-4825-BE00-F4B230412484}" sibTransId="{943E6433-2441-4DCC-9B19-BC8B9E713996}"/>
    <dgm:cxn modelId="{465FC909-F113-4B06-897B-CC8164761565}" srcId="{91EE948B-D334-4AA7-98AB-779B1FEE39FF}" destId="{B93E2E82-252A-48CD-A1D8-06B990939E6F}" srcOrd="1" destOrd="0" parTransId="{17D2A218-DDF6-43D4-A8BA-98867FDDAA0C}" sibTransId="{63B6290B-A5E6-437E-B6E7-8614FDE311A0}"/>
    <dgm:cxn modelId="{602EF1E5-DA1F-4F25-9F52-335C0A8CBD5A}" type="presParOf" srcId="{A4224FE7-9BBC-4062-865A-D43A140DF049}" destId="{BE8F9D25-FBB2-4901-A05F-27F55857791A}" srcOrd="0" destOrd="0" presId="urn:microsoft.com/office/officeart/2005/8/layout/matrix3"/>
    <dgm:cxn modelId="{9E65764E-F67D-45E1-AD59-D2D43BA5EE44}" type="presParOf" srcId="{A4224FE7-9BBC-4062-865A-D43A140DF049}" destId="{ABBAF0FA-4E57-420B-8BD9-D4A166110C32}" srcOrd="1" destOrd="0" presId="urn:microsoft.com/office/officeart/2005/8/layout/matrix3"/>
    <dgm:cxn modelId="{71C6D7BF-C0C5-4747-9673-A9FD7CDF5368}" type="presParOf" srcId="{A4224FE7-9BBC-4062-865A-D43A140DF049}" destId="{A4FA82A8-1178-4F4C-ACFA-3EEEA883F03E}" srcOrd="2" destOrd="0" presId="urn:microsoft.com/office/officeart/2005/8/layout/matrix3"/>
    <dgm:cxn modelId="{F1842C26-CFD2-4D43-9B17-6DC909DC7D0A}" type="presParOf" srcId="{A4224FE7-9BBC-4062-865A-D43A140DF049}" destId="{2A9610F8-779E-4E38-A399-2736776CD4D9}" srcOrd="3" destOrd="0" presId="urn:microsoft.com/office/officeart/2005/8/layout/matrix3"/>
    <dgm:cxn modelId="{D8CC07FB-DCFD-48A6-B0FE-08640B9C3386}" type="presParOf" srcId="{A4224FE7-9BBC-4062-865A-D43A140DF049}" destId="{FC7DD138-A8DD-4267-9F2D-48932B0903E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8F9D25-FBB2-4901-A05F-27F55857791A}">
      <dsp:nvSpPr>
        <dsp:cNvPr id="0" name=""/>
        <dsp:cNvSpPr/>
      </dsp:nvSpPr>
      <dsp:spPr>
        <a:xfrm>
          <a:off x="228600" y="0"/>
          <a:ext cx="4191000" cy="4191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BAF0FA-4E57-420B-8BD9-D4A166110C32}">
      <dsp:nvSpPr>
        <dsp:cNvPr id="0" name=""/>
        <dsp:cNvSpPr/>
      </dsp:nvSpPr>
      <dsp:spPr>
        <a:xfrm>
          <a:off x="626745" y="398144"/>
          <a:ext cx="1634490" cy="163449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Group A</a:t>
          </a:r>
          <a:endParaRPr lang="en-US" sz="3500" kern="1200" dirty="0"/>
        </a:p>
      </dsp:txBody>
      <dsp:txXfrm>
        <a:off x="626745" y="398144"/>
        <a:ext cx="1634490" cy="1634490"/>
      </dsp:txXfrm>
    </dsp:sp>
    <dsp:sp modelId="{A4FA82A8-1178-4F4C-ACFA-3EEEA883F03E}">
      <dsp:nvSpPr>
        <dsp:cNvPr id="0" name=""/>
        <dsp:cNvSpPr/>
      </dsp:nvSpPr>
      <dsp:spPr>
        <a:xfrm>
          <a:off x="2386965" y="398144"/>
          <a:ext cx="1634490" cy="163449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Group B</a:t>
          </a:r>
          <a:endParaRPr lang="en-US" sz="3500" kern="1200" dirty="0"/>
        </a:p>
      </dsp:txBody>
      <dsp:txXfrm>
        <a:off x="2386965" y="398144"/>
        <a:ext cx="1634490" cy="1634490"/>
      </dsp:txXfrm>
    </dsp:sp>
    <dsp:sp modelId="{2A9610F8-779E-4E38-A399-2736776CD4D9}">
      <dsp:nvSpPr>
        <dsp:cNvPr id="0" name=""/>
        <dsp:cNvSpPr/>
      </dsp:nvSpPr>
      <dsp:spPr>
        <a:xfrm>
          <a:off x="626745" y="2158365"/>
          <a:ext cx="1634490" cy="163449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Group C</a:t>
          </a:r>
          <a:endParaRPr lang="en-US" sz="3500" kern="1200" dirty="0"/>
        </a:p>
      </dsp:txBody>
      <dsp:txXfrm>
        <a:off x="626745" y="2158365"/>
        <a:ext cx="1634490" cy="1634490"/>
      </dsp:txXfrm>
    </dsp:sp>
    <dsp:sp modelId="{FC7DD138-A8DD-4267-9F2D-48932B0903EF}">
      <dsp:nvSpPr>
        <dsp:cNvPr id="0" name=""/>
        <dsp:cNvSpPr/>
      </dsp:nvSpPr>
      <dsp:spPr>
        <a:xfrm>
          <a:off x="2386965" y="2158365"/>
          <a:ext cx="1634490" cy="163449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Group D</a:t>
          </a:r>
          <a:endParaRPr lang="en-US" sz="3500" kern="1200" dirty="0"/>
        </a:p>
      </dsp:txBody>
      <dsp:txXfrm>
        <a:off x="2386965" y="2158365"/>
        <a:ext cx="1634490" cy="1634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A0844-C266-46EC-A036-E1634F64C44A}" type="datetimeFigureOut">
              <a:rPr/>
              <a:pPr/>
              <a:t>12/2/2011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088AA-226D-4237-A99F-5C4B97F43BA8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563136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08BCD-7B2F-4BCE-87AF-5D67EFFE4D17}" type="datetimeFigureOut">
              <a:rPr/>
              <a:pPr/>
              <a:t>12/2/2011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A1353-EEA5-436B-AB14-1D84B195E669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2067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0"/>
            <a:ext cx="12188823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ound Single Corner Rectangle 7"/>
          <p:cNvSpPr/>
          <p:nvPr/>
        </p:nvSpPr>
        <p:spPr bwMode="ltGray">
          <a:xfrm rot="10800000" flipH="1" flipV="1">
            <a:off x="6926759" y="228598"/>
            <a:ext cx="5035054" cy="5715002"/>
          </a:xfrm>
          <a:prstGeom prst="round1Rect">
            <a:avLst>
              <a:gd name="adj" fmla="val 589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3"/>
            <a:ext cx="6926756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3" y="1703718"/>
            <a:ext cx="5791200" cy="3733800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5014" y="3429000"/>
            <a:ext cx="4572000" cy="1905000"/>
          </a:xfr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12/2/2011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8" name="Rectangle 17"/>
          <p:cNvSpPr/>
          <p:nvPr/>
        </p:nvSpPr>
        <p:spPr>
          <a:xfrm>
            <a:off x="7466013" y="3"/>
            <a:ext cx="4722812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3151" y="234351"/>
            <a:ext cx="3773863" cy="46424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sz="44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lvl="0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2936" y="5029200"/>
            <a:ext cx="3782586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917-CE56-4645-8050-1555FA0B180B}" type="datetimeFigureOut">
              <a:rPr/>
              <a:pPr/>
              <a:t>12/2/2011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4DA2-3CE4-45BB-9F6F-628A0CFBDBF9}" type="slidenum">
              <a:rPr/>
              <a:pPr/>
              <a:t>‹#›</a:t>
            </a:fld>
            <a:endParaRPr/>
          </a:p>
        </p:txBody>
      </p:sp>
      <p:sp>
        <p:nvSpPr>
          <p:cNvPr id="21" name="Round Single Corner Rectangle 20"/>
          <p:cNvSpPr/>
          <p:nvPr/>
        </p:nvSpPr>
        <p:spPr bwMode="ltGray">
          <a:xfrm rot="10800000" flipV="1">
            <a:off x="227013" y="234351"/>
            <a:ext cx="7238999" cy="57092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57198" y="465283"/>
            <a:ext cx="6780215" cy="5249717"/>
          </a:xfrm>
          <a:prstGeom prst="round1Rect">
            <a:avLst>
              <a:gd name="adj" fmla="val 4287"/>
            </a:avLst>
          </a:prstGeo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21585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371600">
              <a:defRPr/>
            </a:lvl6pPr>
            <a:lvl7pPr marL="1600200">
              <a:defRPr/>
            </a:lvl7pPr>
            <a:lvl8pPr marL="1828800">
              <a:defRPr baseline="0"/>
            </a:lvl8pPr>
            <a:lvl9pPr marL="205740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12/2/2011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3813" y="582613"/>
            <a:ext cx="8183562" cy="5589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12/2/2011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05974" y="582613"/>
            <a:ext cx="1951037" cy="5589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12/2/2011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3"/>
            <a:ext cx="5180012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3" y="914400"/>
            <a:ext cx="4190999" cy="3886200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799" y="4953000"/>
            <a:ext cx="4201213" cy="990599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12/2/2011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180013" y="228600"/>
            <a:ext cx="6781800" cy="5715000"/>
          </a:xfrm>
          <a:prstGeom prst="round1Rect">
            <a:avLst>
              <a:gd name="adj" fmla="val 5636"/>
            </a:avLst>
          </a:prstGeom>
          <a:solidFill>
            <a:schemeClr val="bg2"/>
          </a:solidFill>
        </p:spPr>
        <p:txBody>
          <a:bodyPr tIns="91440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87130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876"/>
            <a:ext cx="12188952" cy="64770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7451144" y="0"/>
            <a:ext cx="4737681" cy="6477000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ound Single Corner Rectangle 9"/>
          <p:cNvSpPr/>
          <p:nvPr/>
        </p:nvSpPr>
        <p:spPr bwMode="ltGray">
          <a:xfrm rot="10800000" flipV="1">
            <a:off x="219973" y="234351"/>
            <a:ext cx="7237410" cy="60140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6477000"/>
            <a:ext cx="12188952" cy="3810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685800"/>
            <a:ext cx="5638801" cy="4191000"/>
          </a:xfrm>
        </p:spPr>
        <p:txBody>
          <a:bodyPr anchor="b">
            <a:no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5029200"/>
            <a:ext cx="5638800" cy="9144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12/2/2011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3" y="1981200"/>
            <a:ext cx="4648201" cy="4191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/>
            </a:lvl8pPr>
            <a:lvl9pPr marL="205740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1" y="1981200"/>
            <a:ext cx="4648203" cy="4191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143000"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/>
            </a:lvl8pPr>
            <a:lvl9pPr marL="205740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12/2/2011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981200"/>
            <a:ext cx="4645152" cy="7620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813" y="2819400"/>
            <a:ext cx="4645152" cy="3352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 baseline="0"/>
            </a:lvl8pPr>
            <a:lvl9pPr marL="2057400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2" y="1981200"/>
            <a:ext cx="4645152" cy="7620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2" y="2819400"/>
            <a:ext cx="4645152" cy="3352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143000"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/>
            </a:lvl8pPr>
            <a:lvl9pPr marL="205740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12/2/2011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12/2/2011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12/2/2011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2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0" name="Round Single Corner Rectangle 9"/>
          <p:cNvSpPr/>
          <p:nvPr/>
        </p:nvSpPr>
        <p:spPr bwMode="ltGray">
          <a:xfrm rot="10800000" flipH="1" flipV="1">
            <a:off x="4722814" y="234351"/>
            <a:ext cx="7237538" cy="57092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4722811" cy="6172200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97" y="234351"/>
            <a:ext cx="3773863" cy="4642450"/>
          </a:xfrm>
        </p:spPr>
        <p:txBody>
          <a:bodyPr anchor="b">
            <a:normAutofit/>
          </a:bodyPr>
          <a:lstStyle>
            <a:lvl1pPr algn="l">
              <a:defRPr sz="4400" b="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983" y="5029199"/>
            <a:ext cx="3782586" cy="9144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12/2/2011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139" y="465285"/>
            <a:ext cx="6786614" cy="524971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477000"/>
            <a:ext cx="11960352" cy="3810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960352" y="6477000"/>
            <a:ext cx="228473" cy="3810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2188825" cy="64770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0" name="Round Single Corner Rectangle 9"/>
          <p:cNvSpPr/>
          <p:nvPr/>
        </p:nvSpPr>
        <p:spPr>
          <a:xfrm>
            <a:off x="0" y="228600"/>
            <a:ext cx="11961877" cy="6248400"/>
          </a:xfrm>
          <a:prstGeom prst="round1Rect">
            <a:avLst>
              <a:gd name="adj" fmla="val 458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3813" y="563562"/>
            <a:ext cx="9601200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981200"/>
            <a:ext cx="9601202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3811" y="6248400"/>
            <a:ext cx="1091459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/>
              <a:pPr/>
              <a:t>12/2/2011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3813" y="6248400"/>
            <a:ext cx="7467598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011" y="6248400"/>
            <a:ext cx="762003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33" r:id="rId10"/>
    <p:sldLayoutId id="2147483730" r:id="rId11"/>
    <p:sldLayoutId id="2147483731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Chapter Four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Kitchen Essentials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  <p:pic>
        <p:nvPicPr>
          <p:cNvPr id="12290" name="Picture 2" descr="African Americans,African descent,chef hats,chefs,cooks,food,knives,males,men,occupations,people,photographs,produce,vegetables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 cstate="print"/>
          <a:srcRect l="17723" t="7865" r="17723" b="7865"/>
          <a:stretch>
            <a:fillRect/>
          </a:stretch>
        </p:blipFill>
        <p:spPr bwMode="auto">
          <a:xfrm>
            <a:off x="6170612" y="0"/>
            <a:ext cx="5253455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80830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lum bright="16000"/>
            </a:blip>
            <a:tile tx="0" ty="0" sx="100000" sy="100000" flip="none" algn="tl"/>
          </a:blip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	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6612" y="457200"/>
            <a:ext cx="109728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dirty="0" smtClean="0"/>
              <a:t>What is wrong with this recipe?</a:t>
            </a:r>
            <a:endParaRPr lang="en-US" sz="36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03212" y="1371600"/>
            <a:ext cx="113538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#1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Poppy Seed Chicken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Debbie Ekker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Cut op and bone 6 – 8 boneless chicken breasts (I often use left over chicken)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Set aside.  Mix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 can cream of chicken soup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¼ - ½ teaspoon each of garlic powder and onion powder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 cup sour cream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 Tablespoon soy sauce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Pour over chicken in 9 x 13 in baking pan.  Sprinkle 1 package crushed Ritz crackers, 2 Tablespoons Poppy seeds, ½ cup melted butter or margarine.  Bake at 350 degrees 35-40 minutes.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1684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2188824" cy="6858000"/>
          </a:xfrm>
          <a:prstGeom prst="rect">
            <a:avLst/>
          </a:prstGeom>
          <a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lum bright="16000"/>
            </a:blip>
            <a:tile tx="0" ty="0" sx="100000" sy="100000" flip="none" algn="tl"/>
          </a:blip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	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6612" y="457200"/>
            <a:ext cx="109728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dirty="0" smtClean="0"/>
              <a:t>What is wrong with this recipe?</a:t>
            </a:r>
            <a:endParaRPr lang="en-US" sz="36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79412" y="1206043"/>
            <a:ext cx="103632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 smtClean="0"/>
              <a:t>Sour Cream Sugar Cookies</a:t>
            </a:r>
          </a:p>
          <a:p>
            <a:r>
              <a:rPr lang="en-US" b="1" dirty="0" smtClean="0"/>
              <a:t> </a:t>
            </a:r>
          </a:p>
          <a:p>
            <a:r>
              <a:rPr lang="en-US" sz="1600" u="sng" dirty="0" smtClean="0"/>
              <a:t>Ingredients</a:t>
            </a:r>
            <a:r>
              <a:rPr lang="en-US" sz="1600" dirty="0" smtClean="0"/>
              <a:t>:</a:t>
            </a:r>
          </a:p>
          <a:p>
            <a:r>
              <a:rPr lang="en-US" sz="1600" dirty="0" smtClean="0"/>
              <a:t>2 cups Crisco</a:t>
            </a:r>
          </a:p>
          <a:p>
            <a:r>
              <a:rPr lang="en-US" sz="1600" dirty="0" smtClean="0"/>
              <a:t>4 cups sugar</a:t>
            </a:r>
          </a:p>
          <a:p>
            <a:r>
              <a:rPr lang="en-US" sz="1600" dirty="0" smtClean="0"/>
              <a:t>4 eggs</a:t>
            </a:r>
          </a:p>
          <a:p>
            <a:r>
              <a:rPr lang="en-US" sz="1600" dirty="0" smtClean="0"/>
              <a:t>2 cups sour cream</a:t>
            </a:r>
          </a:p>
          <a:p>
            <a:r>
              <a:rPr lang="en-US" sz="1600" dirty="0" smtClean="0"/>
              <a:t>2 tsp. vanilla</a:t>
            </a:r>
          </a:p>
          <a:p>
            <a:r>
              <a:rPr lang="en-US" sz="1600" dirty="0" smtClean="0"/>
              <a:t>2 tsp. baking soda</a:t>
            </a:r>
          </a:p>
          <a:p>
            <a:r>
              <a:rPr lang="en-US" sz="1600" dirty="0" smtClean="0"/>
              <a:t>2 Tbsp. + 2 tsp. baking powder</a:t>
            </a:r>
          </a:p>
          <a:p>
            <a:r>
              <a:rPr lang="en-US" sz="1600" dirty="0" smtClean="0"/>
              <a:t>1 tsp. salt</a:t>
            </a:r>
          </a:p>
          <a:p>
            <a:r>
              <a:rPr lang="en-US" sz="1600" dirty="0" smtClean="0"/>
              <a:t>9 cups flour</a:t>
            </a:r>
          </a:p>
          <a:p>
            <a:r>
              <a:rPr lang="en-US" sz="1600" dirty="0" smtClean="0"/>
              <a:t> </a:t>
            </a:r>
          </a:p>
          <a:p>
            <a:r>
              <a:rPr lang="en-US" sz="1600" u="sng" dirty="0" smtClean="0"/>
              <a:t>Directions:</a:t>
            </a:r>
          </a:p>
          <a:p>
            <a:pPr lvl="0"/>
            <a:r>
              <a:rPr lang="en-US" sz="1600" dirty="0" smtClean="0"/>
              <a:t>Cream together Crisco and sugar</a:t>
            </a:r>
          </a:p>
          <a:p>
            <a:pPr lvl="0"/>
            <a:r>
              <a:rPr lang="en-US" sz="1600" dirty="0" smtClean="0"/>
              <a:t>Beat eggs in one at a time</a:t>
            </a:r>
          </a:p>
          <a:p>
            <a:pPr lvl="0"/>
            <a:r>
              <a:rPr lang="en-US" sz="1600" dirty="0" smtClean="0"/>
              <a:t>Add sour cream and vanilla</a:t>
            </a:r>
          </a:p>
          <a:p>
            <a:pPr lvl="0"/>
            <a:r>
              <a:rPr lang="en-US" sz="1600" dirty="0" smtClean="0"/>
              <a:t>Mix dry ingredients together in a separate bowl</a:t>
            </a:r>
          </a:p>
          <a:p>
            <a:pPr lvl="0"/>
            <a:r>
              <a:rPr lang="en-US" sz="1600" dirty="0" smtClean="0"/>
              <a:t>Add dry ingredients into Crisco, sugar, eggs, sour cream and vanilla until well mixed</a:t>
            </a:r>
          </a:p>
          <a:p>
            <a:pPr lvl="0"/>
            <a:r>
              <a:rPr lang="en-US" sz="1600" dirty="0" smtClean="0"/>
              <a:t>Roll out about </a:t>
            </a:r>
            <a:r>
              <a:rPr lang="en-US" sz="1600" dirty="0" smtClean="0">
                <a:sym typeface="WP TypographicSymbols"/>
              </a:rPr>
              <a:t>3</a:t>
            </a:r>
            <a:r>
              <a:rPr lang="en-US" sz="1600" dirty="0" smtClean="0"/>
              <a:t> inch thick</a:t>
            </a:r>
          </a:p>
          <a:p>
            <a:pPr lvl="0"/>
            <a:r>
              <a:rPr lang="en-US" sz="1600" dirty="0" smtClean="0"/>
              <a:t>Bake at 350 for 8-10 minutes (If cookies look brown around the edges, the cookies will be more crunchy</a:t>
            </a:r>
            <a:r>
              <a:rPr lang="en-US" sz="2400" dirty="0" smtClean="0"/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7412" y="2464272"/>
            <a:ext cx="46482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 smtClean="0"/>
              <a:t>Why is it important for all recipes to be in the same format in a restaurant?</a:t>
            </a:r>
            <a:endParaRPr lang="en-US" sz="3200" dirty="0"/>
          </a:p>
        </p:txBody>
      </p:sp>
      <p:pic>
        <p:nvPicPr>
          <p:cNvPr id="2050" name="Picture 2" descr="desserts,foods,gingerbread cookies,heart shaped,holidays,icing,iStockphoto,love,sugars,unhealthy eating,Valentine's Day,concepts,special occasions"/>
          <p:cNvPicPr>
            <a:picLocks noChangeAspect="1" noChangeArrowheads="1"/>
          </p:cNvPicPr>
          <p:nvPr/>
        </p:nvPicPr>
        <p:blipFill>
          <a:blip r:embed="rId3" cstate="print"/>
          <a:srcRect l="17723" r="17723"/>
          <a:stretch>
            <a:fillRect/>
          </a:stretch>
        </p:blipFill>
        <p:spPr bwMode="auto">
          <a:xfrm rot="16200000">
            <a:off x="3823658" y="1127755"/>
            <a:ext cx="1998334" cy="3095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49096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sp>
        <p:nvSpPr>
          <p:cNvPr id="5" name="Rectangle 4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lum bright="6000"/>
            </a:blip>
            <a:tile tx="0" ty="0" sx="100000" sy="100000" flip="none" algn="tl"/>
          </a:blip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	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aprons,chores,dishes,dishwashers,gloves,household,kitchens,rubber gloves,sinks,washing,women,people,maids,occupations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7723" b="17723"/>
          <a:stretch>
            <a:fillRect/>
          </a:stretch>
        </p:blipFill>
        <p:spPr bwMode="auto">
          <a:xfrm>
            <a:off x="0" y="0"/>
            <a:ext cx="12188825" cy="2743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484812" y="1524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dirty="0" smtClean="0"/>
              <a:t>Metric vs. Us Measurement systems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84212" y="3124200"/>
            <a:ext cx="10439400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 the United states our measurement system is based upon </a:t>
            </a:r>
            <a:r>
              <a:rPr lang="en-US" sz="2400" b="1" dirty="0" smtClean="0"/>
              <a:t>customary units</a:t>
            </a:r>
            <a:r>
              <a:rPr lang="en-US" sz="2400" dirty="0" smtClean="0"/>
              <a:t>. 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ex: ounces, teaspoons, cups, pints, gallons, Fahrenheit etc. 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rest of the world follows the </a:t>
            </a:r>
            <a:r>
              <a:rPr lang="en-US" sz="2400" b="1" dirty="0" smtClean="0"/>
              <a:t>metric unit </a:t>
            </a:r>
            <a:r>
              <a:rPr lang="en-US" sz="2400" dirty="0" smtClean="0"/>
              <a:t>system of measurement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ex: milliliters, grams, kilograms, Celsius etc.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Since Cooking and Baking are universal it is important to understand that the same amount of ingredients can be expressed in a different way.  </a:t>
            </a:r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 algn="ctr">
              <a:lnSpc>
                <a:spcPct val="90000"/>
              </a:lnSpc>
            </a:pPr>
            <a:r>
              <a:rPr lang="en-US" sz="3200" dirty="0" smtClean="0"/>
              <a:t>Lets Practice Converting between the two units!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021727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436812" y="685801"/>
          <a:ext cx="8763000" cy="5568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5228"/>
                <a:gridCol w="1388604"/>
                <a:gridCol w="1965533"/>
                <a:gridCol w="1883635"/>
              </a:tblGrid>
              <a:tr h="448167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Measurement  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or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V,W,T,L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Abbreviation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Kilogram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Cup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Centimeter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Quart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Millimeter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Ounce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Tablespoon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Pint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Milligram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Fluid Ounce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Pound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Liter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524000"/>
            <a:ext cx="2436812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   C=Customary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   M=Metric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   V=Volume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   W=Weight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   T=Temperature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smtClean="0"/>
              <a:t>   L=Length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Rectangle 4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blipFill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	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28674" name="Picture 2" descr="appliances,beards,chefs,cooking,food,gas stoves,jobs,kitchens,occupations,people,restaurants,windows"/>
          <p:cNvPicPr>
            <a:picLocks noChangeAspect="1" noChangeArrowheads="1"/>
          </p:cNvPicPr>
          <p:nvPr/>
        </p:nvPicPr>
        <p:blipFill>
          <a:blip r:embed="rId3" cstate="print"/>
          <a:srcRect l="17723" r="17723"/>
          <a:stretch>
            <a:fillRect/>
          </a:stretch>
        </p:blipFill>
        <p:spPr bwMode="auto">
          <a:xfrm>
            <a:off x="0" y="0"/>
            <a:ext cx="4427071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27612" y="1965674"/>
            <a:ext cx="6629400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600" dirty="0" smtClean="0"/>
              <a:t>Kitchen Stations and Brigades</a:t>
            </a:r>
            <a:endParaRPr lang="en-US" sz="6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Rectangle 4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blipFill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	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0012" y="381000"/>
            <a:ext cx="92964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000" dirty="0" smtClean="0"/>
              <a:t>Kitchen Work Stations</a:t>
            </a:r>
          </a:p>
          <a:p>
            <a:pPr algn="ctr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8012" y="1981200"/>
            <a:ext cx="10439400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84212" y="1447800"/>
            <a:ext cx="10439400" cy="9731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A food service kitchen has multiple workstations.  A workstations is an area in the kitchen dedicated to a particular task.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ex: Salad bar, baking, main dish, etc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Work stations help to keep a kitchen organized and running smoothly.</a:t>
            </a:r>
          </a:p>
          <a:p>
            <a:pPr>
              <a:lnSpc>
                <a:spcPct val="90000"/>
              </a:lnSpc>
            </a:pPr>
            <a:endParaRPr lang="en-US" sz="2400" b="1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/>
              <a:t>There are seven work stations typically found in a food service kitchen</a:t>
            </a:r>
          </a:p>
          <a:p>
            <a:pPr lvl="4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Hot Foods Section (Broiler, fryer, griddle, sauté, and holding)</a:t>
            </a:r>
          </a:p>
          <a:p>
            <a:pPr lvl="4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Garde-Manager Section (Salad greens prep and cleaning, cold foods, and sandwiches)</a:t>
            </a:r>
          </a:p>
          <a:p>
            <a:pPr lvl="4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Bakery Section (Mixing, dough, baking, cooling, and desserts)</a:t>
            </a:r>
          </a:p>
          <a:p>
            <a:pPr lvl="4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Banquet Section (Steam cooking, Dry-heat cooking)</a:t>
            </a:r>
          </a:p>
          <a:p>
            <a:pPr lvl="4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Short-Order Section (Holding and plating)</a:t>
            </a:r>
          </a:p>
          <a:p>
            <a:pPr lvl="4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Beverage Section (Hot, Cold, and Alcoholic Beverage prep) </a:t>
            </a:r>
          </a:p>
          <a:p>
            <a:pPr lvl="4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Sanitation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Rectangle 4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lum bright="17000"/>
            </a:blip>
            <a:tile tx="0" ty="0" sx="100000" sy="100000" flip="none" algn="tl"/>
          </a:blip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	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812" y="533400"/>
            <a:ext cx="9296400" cy="1045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dirty="0" smtClean="0"/>
              <a:t>Kitchen Brigade System</a:t>
            </a:r>
          </a:p>
          <a:p>
            <a:pPr algn="ctr"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 smtClean="0"/>
              <a:t>A brigade system is a system of staffing a kitchen so that each worker is assigned a specific set of tasks.</a:t>
            </a:r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These tasks are often related by cooking method, equipment, or types of foods being produced.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 smtClean="0"/>
              <a:t>The following are jobs designated in this system:</a:t>
            </a:r>
          </a:p>
          <a:p>
            <a:pPr lvl="3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Chef (in charge of all kitchen operations)</a:t>
            </a:r>
          </a:p>
          <a:p>
            <a:pPr lvl="3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err="1" smtClean="0"/>
              <a:t>Sous</a:t>
            </a:r>
            <a:r>
              <a:rPr lang="en-US" sz="2400" dirty="0" smtClean="0"/>
              <a:t> Chef (second chef.  In charge of scheduling, accepts orders from the dining room, and reviews the dishes </a:t>
            </a:r>
          </a:p>
          <a:p>
            <a:pPr lvl="3">
              <a:lnSpc>
                <a:spcPct val="90000"/>
              </a:lnSpc>
            </a:pPr>
            <a:r>
              <a:rPr lang="en-US" sz="2400" dirty="0" smtClean="0"/>
              <a:t>before service.</a:t>
            </a:r>
          </a:p>
          <a:p>
            <a:pPr lvl="3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Station Chefs (produce the menu items under the supervision of the chef or </a:t>
            </a:r>
            <a:r>
              <a:rPr lang="en-US" sz="2400" dirty="0" err="1" smtClean="0"/>
              <a:t>sous</a:t>
            </a:r>
            <a:r>
              <a:rPr lang="en-US" sz="2400" dirty="0" smtClean="0"/>
              <a:t> chef)</a:t>
            </a:r>
          </a:p>
          <a:p>
            <a:pPr algn="ctr">
              <a:lnSpc>
                <a:spcPct val="90000"/>
              </a:lnSpc>
            </a:pPr>
            <a:endParaRPr lang="en-US" sz="3200" dirty="0" smtClean="0"/>
          </a:p>
          <a:p>
            <a:pPr algn="ctr">
              <a:lnSpc>
                <a:spcPct val="90000"/>
              </a:lnSpc>
            </a:pPr>
            <a:endParaRPr lang="en-US" sz="3200" dirty="0" smtClean="0"/>
          </a:p>
          <a:p>
            <a:pPr algn="ctr">
              <a:lnSpc>
                <a:spcPct val="90000"/>
              </a:lnSpc>
            </a:pPr>
            <a:endParaRPr lang="en-US" sz="3200" dirty="0" smtClean="0"/>
          </a:p>
          <a:p>
            <a:pPr algn="ctr">
              <a:lnSpc>
                <a:spcPct val="90000"/>
              </a:lnSpc>
            </a:pPr>
            <a:endParaRPr lang="en-US" sz="3200" dirty="0" smtClean="0"/>
          </a:p>
          <a:p>
            <a:pPr algn="ctr">
              <a:lnSpc>
                <a:spcPct val="90000"/>
              </a:lnSpc>
            </a:pPr>
            <a:endParaRPr lang="en-US" sz="3200" dirty="0" smtClean="0"/>
          </a:p>
          <a:p>
            <a:pPr algn="ctr">
              <a:lnSpc>
                <a:spcPct val="90000"/>
              </a:lnSpc>
            </a:pPr>
            <a:endParaRPr lang="en-US" sz="3200" dirty="0" smtClean="0"/>
          </a:p>
          <a:p>
            <a:pPr algn="ctr">
              <a:lnSpc>
                <a:spcPct val="90000"/>
              </a:lnSpc>
            </a:pPr>
            <a:endParaRPr lang="en-US" sz="3200" dirty="0" smtClean="0"/>
          </a:p>
          <a:p>
            <a:pPr algn="ctr">
              <a:lnSpc>
                <a:spcPct val="90000"/>
              </a:lnSpc>
            </a:pPr>
            <a:endParaRPr lang="en-US" sz="3200" dirty="0" smtClean="0"/>
          </a:p>
          <a:p>
            <a:pPr algn="ctr">
              <a:lnSpc>
                <a:spcPct val="90000"/>
              </a:lnSpc>
            </a:pPr>
            <a:endParaRPr lang="en-US" sz="3200" dirty="0" smtClean="0"/>
          </a:p>
          <a:p>
            <a:pPr algn="ctr">
              <a:lnSpc>
                <a:spcPct val="90000"/>
              </a:lnSpc>
            </a:pPr>
            <a:endParaRPr lang="en-US" sz="3200" dirty="0"/>
          </a:p>
        </p:txBody>
      </p:sp>
      <p:pic>
        <p:nvPicPr>
          <p:cNvPr id="30722" name="Picture 2" descr="hats,chefs,cooking,food,uniforms,occup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93200" y="25146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Rectangle 4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blipFill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	Ex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7412" y="609600"/>
            <a:ext cx="7924800" cy="10673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000" dirty="0" smtClean="0"/>
              <a:t>The Dining Room Brigade</a:t>
            </a:r>
          </a:p>
          <a:p>
            <a:pPr algn="ctr">
              <a:lnSpc>
                <a:spcPct val="90000"/>
              </a:lnSpc>
            </a:pPr>
            <a:endParaRPr lang="en-US" sz="4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front house staff should be organized in the same way that the back house staff is organized, in a brigade.  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 traditional dining room brigade is led by the maitre d who oversees all operations.  Which include: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Wine Steward </a:t>
            </a:r>
            <a:r>
              <a:rPr lang="en-US" dirty="0" smtClean="0"/>
              <a:t>(wine service, purchasing, and selecting)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Headwaiter </a:t>
            </a:r>
            <a:r>
              <a:rPr lang="en-US" dirty="0" smtClean="0"/>
              <a:t>(Responsible for the service throughout the dining room)</a:t>
            </a:r>
            <a:endParaRPr lang="en-US" sz="2400" dirty="0" smtClean="0"/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Captains </a:t>
            </a:r>
            <a:r>
              <a:rPr lang="en-US" dirty="0" smtClean="0"/>
              <a:t>(Explains the menu and takes orders)</a:t>
            </a:r>
            <a:endParaRPr lang="en-US" sz="2400" dirty="0" smtClean="0"/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Front Waiter </a:t>
            </a:r>
            <a:r>
              <a:rPr lang="en-US" dirty="0" smtClean="0"/>
              <a:t>( Sets tables, and assures food is properly served and delivered)</a:t>
            </a:r>
            <a:endParaRPr lang="en-US" sz="2400" dirty="0" smtClean="0"/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Back Waiter </a:t>
            </a:r>
            <a:r>
              <a:rPr lang="en-US" dirty="0" smtClean="0"/>
              <a:t>(Clears plates, busses, and </a:t>
            </a:r>
            <a:r>
              <a:rPr lang="en-US" smtClean="0"/>
              <a:t>refills drinks)</a:t>
            </a: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	</a:t>
            </a:r>
          </a:p>
          <a:p>
            <a:pPr algn="ctr">
              <a:lnSpc>
                <a:spcPct val="90000"/>
              </a:lnSpc>
            </a:pPr>
            <a:endParaRPr lang="en-US" sz="4000" dirty="0" smtClean="0"/>
          </a:p>
          <a:p>
            <a:pPr algn="ctr">
              <a:lnSpc>
                <a:spcPct val="90000"/>
              </a:lnSpc>
            </a:pPr>
            <a:endParaRPr lang="en-US" sz="4000" dirty="0" smtClean="0"/>
          </a:p>
          <a:p>
            <a:pPr algn="ctr">
              <a:lnSpc>
                <a:spcPct val="90000"/>
              </a:lnSpc>
            </a:pPr>
            <a:endParaRPr lang="en-US" sz="4000" dirty="0" smtClean="0"/>
          </a:p>
          <a:p>
            <a:pPr algn="ctr">
              <a:lnSpc>
                <a:spcPct val="90000"/>
              </a:lnSpc>
            </a:pPr>
            <a:endParaRPr lang="en-US" sz="4000" dirty="0" smtClean="0"/>
          </a:p>
          <a:p>
            <a:pPr algn="ctr">
              <a:lnSpc>
                <a:spcPct val="90000"/>
              </a:lnSpc>
            </a:pPr>
            <a:endParaRPr lang="en-US" sz="4000" dirty="0" smtClean="0"/>
          </a:p>
          <a:p>
            <a:pPr algn="ctr">
              <a:lnSpc>
                <a:spcPct val="90000"/>
              </a:lnSpc>
            </a:pPr>
            <a:endParaRPr lang="en-US" sz="4000" dirty="0" smtClean="0"/>
          </a:p>
          <a:p>
            <a:pPr algn="ctr">
              <a:lnSpc>
                <a:spcPct val="90000"/>
              </a:lnSpc>
            </a:pPr>
            <a:endParaRPr lang="en-US" sz="4000" dirty="0" smtClean="0"/>
          </a:p>
          <a:p>
            <a:pPr algn="ctr">
              <a:lnSpc>
                <a:spcPct val="90000"/>
              </a:lnSpc>
            </a:pPr>
            <a:endParaRPr lang="en-US" sz="4000" dirty="0" smtClean="0"/>
          </a:p>
          <a:p>
            <a:pPr algn="ctr">
              <a:lnSpc>
                <a:spcPct val="90000"/>
              </a:lnSpc>
            </a:pPr>
            <a:endParaRPr lang="en-US" sz="4000" dirty="0"/>
          </a:p>
        </p:txBody>
      </p:sp>
      <p:pic>
        <p:nvPicPr>
          <p:cNvPr id="31746" name="Picture 2" descr="chairs,dining rooms,dining tables,dishes,furnitures,homes,households,houses,photographs,place settings,residences,tab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412" y="19050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lum bright="18000"/>
            </a:blip>
            <a:tile tx="0" ty="0" sx="100000" sy="100000" flip="none" algn="tl"/>
          </a:blip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7612" y="1828800"/>
            <a:ext cx="9601202" cy="38862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Professionals are honest, courteous, and responsible in their dealings with customers and co-workers. They also</a:t>
            </a:r>
          </a:p>
          <a:p>
            <a:pPr lvl="2"/>
            <a:r>
              <a:rPr lang="en-US" sz="2000" dirty="0" smtClean="0"/>
              <a:t>Maintain a working environment that doesn’t discriminate against others</a:t>
            </a:r>
          </a:p>
          <a:p>
            <a:pPr lvl="2"/>
            <a:r>
              <a:rPr lang="en-US" sz="2000" dirty="0" smtClean="0"/>
              <a:t>Use products and equipment safely</a:t>
            </a:r>
          </a:p>
          <a:p>
            <a:pPr lvl="2"/>
            <a:r>
              <a:rPr lang="en-US" sz="2000" dirty="0" smtClean="0"/>
              <a:t>Are excellent communicators that are direct and fair</a:t>
            </a:r>
          </a:p>
          <a:p>
            <a:r>
              <a:rPr lang="en-US" b="1" dirty="0" smtClean="0"/>
              <a:t>A culinary professional must be many things including </a:t>
            </a:r>
          </a:p>
          <a:p>
            <a:pPr lvl="2"/>
            <a:r>
              <a:rPr lang="en-US" dirty="0" smtClean="0"/>
              <a:t>An artist</a:t>
            </a:r>
          </a:p>
          <a:p>
            <a:pPr lvl="2"/>
            <a:r>
              <a:rPr lang="en-US" dirty="0" smtClean="0"/>
              <a:t>A Business person</a:t>
            </a:r>
          </a:p>
          <a:p>
            <a:pPr lvl="2"/>
            <a:r>
              <a:rPr lang="en-US" dirty="0" smtClean="0"/>
              <a:t>A scientist</a:t>
            </a:r>
          </a:p>
          <a:p>
            <a:pPr lvl="2"/>
            <a:r>
              <a:rPr lang="en-US" dirty="0" smtClean="0"/>
              <a:t>A creative explorer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does it mean to be a culinary  professional?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6612" y="5638800"/>
            <a:ext cx="101346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 smtClean="0"/>
              <a:t>Culinarians abide by a code of conduct that will we abide by in this class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028511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Chart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3598520"/>
              </p:ext>
            </p:extLst>
          </p:nvPr>
        </p:nvGraphicFramePr>
        <p:xfrm>
          <a:off x="1293813" y="1981200"/>
          <a:ext cx="9601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760412" y="304800"/>
            <a:ext cx="891381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800" dirty="0" smtClean="0"/>
              <a:t>7 Attributes of a culinary professional</a:t>
            </a: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1.Knowledge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Basic knowledge of food, food styles, and methods of food preparation.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Regularly review what is new in cooking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Travel as much as possible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Open to trying to dishes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Learning never ceases!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2. Skill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Practice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Patience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Adaptability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 algn="ctr"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 algn="ctr">
              <a:lnSpc>
                <a:spcPct val="90000"/>
              </a:lnSpc>
            </a:pPr>
            <a:endParaRPr lang="en-US" sz="3200" dirty="0"/>
          </a:p>
        </p:txBody>
      </p:sp>
      <p:pic>
        <p:nvPicPr>
          <p:cNvPr id="10242" name="Picture 2" descr="bowls,chefs,counters,females,food,occupations,people,photographs,restaurants,women"/>
          <p:cNvPicPr>
            <a:picLocks noChangeAspect="1" noChangeArrowheads="1"/>
          </p:cNvPicPr>
          <p:nvPr/>
        </p:nvPicPr>
        <p:blipFill>
          <a:blip r:embed="rId4" cstate="print"/>
          <a:srcRect l="11815" r="11815"/>
          <a:stretch>
            <a:fillRect/>
          </a:stretch>
        </p:blipFill>
        <p:spPr bwMode="auto">
          <a:xfrm>
            <a:off x="8609012" y="1524000"/>
            <a:ext cx="3343671" cy="437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55241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Table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978599386"/>
              </p:ext>
            </p:extLst>
          </p:nvPr>
        </p:nvGraphicFramePr>
        <p:xfrm>
          <a:off x="1293813" y="1981200"/>
          <a:ext cx="46482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400"/>
                <a:gridCol w="1549400"/>
                <a:gridCol w="1549400"/>
              </a:tblGrid>
              <a:tr h="571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B</a:t>
                      </a:r>
                      <a:endParaRPr lang="en-US" dirty="0"/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</a:t>
            </a:r>
            <a:r>
              <a:rPr lang="en-US" dirty="0" smtClean="0"/>
              <a:t>here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lum bright="18000"/>
            </a:blip>
            <a:tile tx="0" ty="0" sx="100000" sy="100000" flip="none" algn="tl"/>
          </a:blip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TextBox 6"/>
          <p:cNvSpPr txBox="1"/>
          <p:nvPr/>
        </p:nvSpPr>
        <p:spPr>
          <a:xfrm>
            <a:off x="760412" y="304800"/>
            <a:ext cx="8913812" cy="6961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800" dirty="0" smtClean="0"/>
              <a:t>7 Attributes of a culinary professional</a:t>
            </a: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3. Flavor, aroma, and Taste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Develop fine and interesting flavors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Understand how flavor, aroma, and taste work in the dining experience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Taste every dish you serve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Experiment 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4. Judgment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Learn from mistakes and successes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Must be able to quickly react to all situations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 algn="ctr"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 algn="ctr">
              <a:lnSpc>
                <a:spcPct val="90000"/>
              </a:lnSpc>
            </a:pPr>
            <a:endParaRPr lang="en-US" sz="3200" dirty="0"/>
          </a:p>
        </p:txBody>
      </p:sp>
      <p:pic>
        <p:nvPicPr>
          <p:cNvPr id="9218" name="Picture 2" descr="chef hats,chefs,females,occupations,people,photographs,uniforms,women"/>
          <p:cNvPicPr>
            <a:picLocks noChangeAspect="1" noChangeArrowheads="1"/>
          </p:cNvPicPr>
          <p:nvPr/>
        </p:nvPicPr>
        <p:blipFill>
          <a:blip r:embed="rId3" cstate="print"/>
          <a:srcRect l="17723" r="17723"/>
          <a:stretch>
            <a:fillRect/>
          </a:stretch>
        </p:blipFill>
        <p:spPr bwMode="auto">
          <a:xfrm>
            <a:off x="8813668" y="914400"/>
            <a:ext cx="3148144" cy="487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82694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SmartArt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</a:t>
            </a:r>
            <a:r>
              <a:rPr lang="en-US" dirty="0" smtClean="0"/>
              <a:t>here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51421447"/>
              </p:ext>
            </p:extLst>
          </p:nvPr>
        </p:nvGraphicFramePr>
        <p:xfrm>
          <a:off x="6246813" y="1981200"/>
          <a:ext cx="4648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blipFill>
            <a:blip r:embed="rId7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531812" y="0"/>
            <a:ext cx="8077200" cy="8346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800" dirty="0" smtClean="0"/>
              <a:t>7 Attributes of a culinary professional</a:t>
            </a: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5.  Pride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Desire for a job well done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Pleasant personal appearance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Always have a clean uniform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Joy in coming to work 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6.  Respect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Respect ingredients (pay careful attention to the products)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Respecting guests (Every plate maintains high quality, accept criticism)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Respecting co-workers (Golden Rule)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sz="2400" dirty="0" smtClean="0"/>
          </a:p>
          <a:p>
            <a:pPr marL="514350" indent="-514350">
              <a:lnSpc>
                <a:spcPct val="90000"/>
              </a:lnSpc>
              <a:buAutoNum type="arabicPeriod" startAt="7"/>
            </a:pPr>
            <a:r>
              <a:rPr lang="en-US" sz="3200" dirty="0" smtClean="0"/>
              <a:t>Personal Responsibility 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Do what is asked without complaint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Asking for help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Be proactive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 algn="ctr"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 algn="ctr">
              <a:lnSpc>
                <a:spcPct val="90000"/>
              </a:lnSpc>
            </a:pPr>
            <a:endParaRPr lang="en-US" sz="3200" dirty="0"/>
          </a:p>
        </p:txBody>
      </p:sp>
      <p:pic>
        <p:nvPicPr>
          <p:cNvPr id="8194" name="Picture 2" descr="appliances,chefs,cooking,tools,utensils,egg beaters,electric mixers,facial expressions,household,men,people,ready,smiles"/>
          <p:cNvPicPr>
            <a:picLocks noChangeAspect="1" noChangeArrowheads="1"/>
          </p:cNvPicPr>
          <p:nvPr/>
        </p:nvPicPr>
        <p:blipFill>
          <a:blip r:embed="rId8" cstate="print"/>
          <a:srcRect l="14769" r="14769"/>
          <a:stretch>
            <a:fillRect/>
          </a:stretch>
        </p:blipFill>
        <p:spPr bwMode="auto">
          <a:xfrm>
            <a:off x="8574304" y="1066800"/>
            <a:ext cx="3469841" cy="4924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49294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lum bright="18000"/>
            </a:blip>
            <a:tile tx="0" ty="0" sx="100000" sy="100000" flip="none" algn="tl"/>
          </a:blip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531812" y="228600"/>
            <a:ext cx="8077200" cy="7737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800" dirty="0" smtClean="0"/>
              <a:t>We are culinary professionals in this class!</a:t>
            </a:r>
            <a:endParaRPr lang="en-US" sz="32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How do we show that we are professionals in Pro Start: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1.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2.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3.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4.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5.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6.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7.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8.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9.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10.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	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 algn="ctr"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 algn="ctr">
              <a:lnSpc>
                <a:spcPct val="90000"/>
              </a:lnSpc>
            </a:pPr>
            <a:endParaRPr lang="en-US" sz="3200" dirty="0"/>
          </a:p>
        </p:txBody>
      </p:sp>
      <p:pic>
        <p:nvPicPr>
          <p:cNvPr id="7170" name="Picture 2" descr="baked goods,bakers,cakes,chefs,desserts,food,men,occupations,people at work,persons,Photographs"/>
          <p:cNvPicPr>
            <a:picLocks noChangeAspect="1" noChangeArrowheads="1"/>
          </p:cNvPicPr>
          <p:nvPr/>
        </p:nvPicPr>
        <p:blipFill>
          <a:blip r:embed="rId3" cstate="print"/>
          <a:srcRect l="14769" r="14769"/>
          <a:stretch>
            <a:fillRect/>
          </a:stretch>
        </p:blipFill>
        <p:spPr bwMode="auto">
          <a:xfrm>
            <a:off x="8151812" y="914400"/>
            <a:ext cx="3837008" cy="544551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5612" y="6019800"/>
            <a:ext cx="72390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 smtClean="0"/>
              <a:t>These will be the standards that we abide by in Pro Start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085444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blipFill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6146" name="Picture 2" descr="apples,carnations,containers,cookbooks,fruits,household,jars,kitchens,red flowers,vas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612" y="304800"/>
            <a:ext cx="6248400" cy="6248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008812" y="1066800"/>
            <a:ext cx="426720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n-US" sz="5400" dirty="0" smtClean="0"/>
          </a:p>
          <a:p>
            <a:pPr algn="ctr">
              <a:lnSpc>
                <a:spcPct val="90000"/>
              </a:lnSpc>
            </a:pPr>
            <a:r>
              <a:rPr lang="en-US" sz="5400" dirty="0" smtClean="0"/>
              <a:t>Following a </a:t>
            </a:r>
          </a:p>
          <a:p>
            <a:pPr algn="ctr">
              <a:lnSpc>
                <a:spcPct val="90000"/>
              </a:lnSpc>
            </a:pPr>
            <a:r>
              <a:rPr lang="en-US" sz="5400" dirty="0" smtClean="0"/>
              <a:t>Standardized Recipe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746384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blipFill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8" name="Picture 2" descr="apples,carnations,containers,cookbooks,fruits,household,jars,kitchens,red flowers,vases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7000"/>
          </a:blip>
          <a:srcRect/>
          <a:stretch>
            <a:fillRect/>
          </a:stretch>
        </p:blipFill>
        <p:spPr bwMode="auto">
          <a:xfrm>
            <a:off x="1" y="0"/>
            <a:ext cx="12188824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03212" y="457200"/>
            <a:ext cx="74676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800" dirty="0" smtClean="0"/>
              <a:t>What is a standardized recipe?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379412" y="1981200"/>
            <a:ext cx="8686800" cy="4413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Standardized recipe: A recipe that follows a format that is clear to anyone who uses it.  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It Includes the following information in this order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1. Name of recipe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2. Yield (the number of servings or the amount the recipe 	makes)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3. Portion Size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4. Ingredients and their amounts, in the order they are 	used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5.  Temperature, time, and equipment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6.  Step by Step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7.  Nutritional information (optional)</a:t>
            </a:r>
          </a:p>
        </p:txBody>
      </p:sp>
    </p:spTree>
    <p:extLst>
      <p:ext uri="{BB962C8B-B14F-4D97-AF65-F5344CB8AC3E}">
        <p14:creationId xmlns:p14="http://schemas.microsoft.com/office/powerpoint/2010/main" xmlns="" val="325604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blipFill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	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08012" y="300337"/>
            <a:ext cx="108966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Cheese Vegetable Soup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omic Sans MS" pitchFamily="66" charset="0"/>
                <a:cs typeface="Times New Roman" pitchFamily="18" charset="0"/>
              </a:rPr>
              <a:t>Yield: 6, 1 cup servings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Ingredients: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 tsp (or 2 cubes) chicken bouillon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 cups hot water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 stalk celery (diced)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 small carrots (shredded)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 small potatoes (cubed)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¼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large onion (diced)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16 oz. package frozen broccoli and cauliflower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 (10 oz.) can Cream of Chicken soup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 cup cheese sauce or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lb. Velveeta cheese (cubed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Time: 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15 minute prep, 30 minute cook time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Equipment: 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Large Sauce pot w/lid, Chef Knife, Can opener, Grater, Cutting board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Directions: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In large pot, dissolve chicken bouillon in hot water.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Wash and cut celery, carrots, potatoes, onions, and add to bouillon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Bring to a boil, cover with a lid, lower heat to medium and simmer for 15 minutes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Defrost broccoli and cauliflower and add to pot of other vegetables, simmer for another 15 minutes.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Add cream of chicken soup and cheese sauce/Velveeta cheese.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Bring to a boil and serve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5825" y="1981200"/>
            <a:ext cx="49530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 smtClean="0"/>
              <a:t>This is a great example of a Standardized recipe!</a:t>
            </a:r>
            <a:endParaRPr lang="en-US" sz="2400" dirty="0"/>
          </a:p>
        </p:txBody>
      </p:sp>
      <p:pic>
        <p:nvPicPr>
          <p:cNvPr id="4099" name="Picture 3" descr="crackers,dining,food,soups,snac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5212" y="457200"/>
            <a:ext cx="2209800" cy="2209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43080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2801096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EcoLiving_16x9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coLiving_16x9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dir="5400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dir="540000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tint val="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 sz="24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EcoLiving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EcoLiving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A1E4C82-7A94-4D27-B85A-9CB57A2D27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1011</Words>
  <Application>Microsoft Office PowerPoint</Application>
  <PresentationFormat>Custom</PresentationFormat>
  <Paragraphs>292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TS102801096</vt:lpstr>
      <vt:lpstr>Chapter Four  Kitchen Essentials </vt:lpstr>
      <vt:lpstr>What does it mean to be a culinary  professional?</vt:lpstr>
      <vt:lpstr>Title and Content Layout with Chart</vt:lpstr>
      <vt:lpstr>Title and Content Layout with Table</vt:lpstr>
      <vt:lpstr>Title and Content Layout with SmartArt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2012-07-28T20:46:24Z</dcterms:created>
  <dcterms:modified xsi:type="dcterms:W3CDTF">2012-10-08T16:51:44Z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TC028010969991</vt:lpwstr>
  </property>
</Properties>
</file>