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>
      <p:cViewPr varScale="1">
        <p:scale>
          <a:sx n="115" d="100"/>
          <a:sy n="115" d="100"/>
        </p:scale>
        <p:origin x="-15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D88698-FBB7-4963-B012-F483E2F2FF7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CD1704-59F3-4550-AAF7-33CF4AFB3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600200"/>
            <a:ext cx="3313355" cy="1702160"/>
          </a:xfrm>
        </p:spPr>
        <p:txBody>
          <a:bodyPr/>
          <a:lstStyle/>
          <a:p>
            <a:r>
              <a:rPr lang="en-US" dirty="0" smtClean="0"/>
              <a:t>   10 Tips 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76600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Build a Healthy Plate</a:t>
            </a:r>
            <a:endParaRPr lang="en-US" sz="3600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472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choosemyplate.gov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762000"/>
            <a:ext cx="7024744" cy="1143000"/>
          </a:xfrm>
        </p:spPr>
        <p:txBody>
          <a:bodyPr/>
          <a:lstStyle/>
          <a:p>
            <a:r>
              <a:rPr lang="en-US" dirty="0" smtClean="0"/>
              <a:t>#8 Foods </a:t>
            </a:r>
            <a:r>
              <a:rPr lang="en-US" smtClean="0"/>
              <a:t>to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740" y="4830982"/>
            <a:ext cx="4219939" cy="72462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Cut back on foods HIGH in  SOLID FATS, ADDED SUGARS, AND SALT.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these foods as occasional treats not everyday foods. </a:t>
            </a:r>
            <a:endParaRPr lang="en-US" dirty="0"/>
          </a:p>
        </p:txBody>
      </p:sp>
      <p:pic>
        <p:nvPicPr>
          <p:cNvPr id="7170" name="Picture 2" descr="C:\Users\ljohnson\AppData\Local\Microsoft\Windows\Temporary Internet Files\Content.IE5\UMLEDMDF\MP9004276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114800"/>
            <a:ext cx="7086600" cy="22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828800"/>
            <a:ext cx="4572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Cut back on foods </a:t>
            </a:r>
            <a:r>
              <a:rPr lang="en-US" sz="2400" b="1" dirty="0">
                <a:solidFill>
                  <a:srgbClr val="3E3D2D"/>
                </a:solidFill>
              </a:rPr>
              <a:t>HIGH in SOLID FATS, ADDED SUGARS</a:t>
            </a:r>
            <a:r>
              <a:rPr lang="en-US" sz="2400" dirty="0">
                <a:solidFill>
                  <a:srgbClr val="3E3D2D"/>
                </a:solidFill>
              </a:rPr>
              <a:t>, AND </a:t>
            </a:r>
            <a:r>
              <a:rPr lang="en-US" sz="2400" b="1" dirty="0">
                <a:solidFill>
                  <a:srgbClr val="3E3D2D"/>
                </a:solidFill>
              </a:rPr>
              <a:t>SALT</a:t>
            </a:r>
            <a:r>
              <a:rPr lang="en-US" sz="2400" dirty="0">
                <a:solidFill>
                  <a:srgbClr val="3E3D2D"/>
                </a:solidFill>
              </a:rPr>
              <a:t>.  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Use these foods as </a:t>
            </a:r>
            <a:r>
              <a:rPr lang="en-US" sz="2400" b="1" dirty="0">
                <a:solidFill>
                  <a:srgbClr val="3E3D2D"/>
                </a:solidFill>
              </a:rPr>
              <a:t>occasional</a:t>
            </a:r>
            <a:r>
              <a:rPr lang="en-US" sz="2400" dirty="0">
                <a:solidFill>
                  <a:srgbClr val="3E3D2D"/>
                </a:solidFill>
              </a:rPr>
              <a:t> treats not </a:t>
            </a:r>
            <a:r>
              <a:rPr lang="en-US" sz="2400" b="1" dirty="0" smtClean="0">
                <a:solidFill>
                  <a:srgbClr val="3E3D2D"/>
                </a:solidFill>
              </a:rPr>
              <a:t>everyday</a:t>
            </a:r>
            <a:r>
              <a:rPr lang="en-US" sz="2400" dirty="0" smtClean="0">
                <a:solidFill>
                  <a:srgbClr val="3E3D2D"/>
                </a:solidFill>
              </a:rPr>
              <a:t> foods.</a:t>
            </a:r>
            <a:endParaRPr lang="en-US" sz="24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#9 Compare Sodium in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777317" cy="2754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nutrition Facts label to</a:t>
            </a:r>
          </a:p>
          <a:p>
            <a:r>
              <a:rPr lang="en-US" dirty="0" smtClean="0"/>
              <a:t>Choose lower </a:t>
            </a:r>
            <a:r>
              <a:rPr lang="en-US" b="1" dirty="0" smtClean="0"/>
              <a:t>sodium</a:t>
            </a:r>
            <a:r>
              <a:rPr lang="en-US" dirty="0" smtClean="0"/>
              <a:t> versions like soup, bread, and frozen meals.           </a:t>
            </a:r>
          </a:p>
          <a:p>
            <a:r>
              <a:rPr lang="en-US" dirty="0" smtClean="0"/>
              <a:t>Select canned foods label with </a:t>
            </a:r>
            <a:r>
              <a:rPr lang="en-US" b="1" dirty="0" smtClean="0"/>
              <a:t>Low sodium</a:t>
            </a:r>
            <a:r>
              <a:rPr lang="en-US" dirty="0" smtClean="0"/>
              <a:t>, reduced, or no salt added.</a:t>
            </a:r>
          </a:p>
          <a:p>
            <a:r>
              <a:rPr lang="en-US" dirty="0" smtClean="0"/>
              <a:t>Limit your intake of sodium to </a:t>
            </a:r>
            <a:r>
              <a:rPr lang="en-US" b="1" dirty="0" smtClean="0"/>
              <a:t>2,300 mg</a:t>
            </a:r>
            <a:r>
              <a:rPr lang="en-US" dirty="0" smtClean="0"/>
              <a:t>. per day (</a:t>
            </a:r>
            <a:r>
              <a:rPr lang="en-US" b="1" dirty="0" smtClean="0"/>
              <a:t>1 tsp.)</a:t>
            </a:r>
            <a:endParaRPr lang="en-US" b="1" dirty="0"/>
          </a:p>
        </p:txBody>
      </p:sp>
      <p:pic>
        <p:nvPicPr>
          <p:cNvPr id="8194" name="Picture 2" descr="C:\Users\ljohnson\AppData\Local\Microsoft\Windows\Temporary Internet Files\Content.IE5\1W35520N\MC900112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4835525" cy="35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#10 Drink water instead of sugary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</a:t>
            </a:r>
            <a:r>
              <a:rPr lang="en-US" b="1" dirty="0" smtClean="0"/>
              <a:t>calories</a:t>
            </a:r>
            <a:r>
              <a:rPr lang="en-US" dirty="0" smtClean="0"/>
              <a:t> by drinking </a:t>
            </a:r>
            <a:r>
              <a:rPr lang="en-US" b="1" dirty="0" smtClean="0"/>
              <a:t>water</a:t>
            </a:r>
            <a:r>
              <a:rPr lang="en-US" dirty="0" smtClean="0"/>
              <a:t> or unsweetened beverages.  Soda, energy drinks, and sports drinks are a major source of added sugar, and calories. </a:t>
            </a:r>
          </a:p>
          <a:p>
            <a:endParaRPr lang="en-US" dirty="0"/>
          </a:p>
        </p:txBody>
      </p:sp>
      <p:pic>
        <p:nvPicPr>
          <p:cNvPr id="5" name="Picture 4" descr="sug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267200"/>
            <a:ext cx="2466975" cy="1847850"/>
          </a:xfrm>
          <a:prstGeom prst="rect">
            <a:avLst/>
          </a:prstGeom>
        </p:spPr>
      </p:pic>
      <p:pic>
        <p:nvPicPr>
          <p:cNvPr id="6" name="Picture 5" descr="su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2619375" cy="1827989"/>
          </a:xfrm>
          <a:prstGeom prst="rect">
            <a:avLst/>
          </a:prstGeom>
        </p:spPr>
      </p:pic>
      <p:pic>
        <p:nvPicPr>
          <p:cNvPr id="7" name="Picture 6" descr="co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267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2905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Foods with lots of </a:t>
            </a:r>
            <a:r>
              <a:rPr lang="en-US" b="1" dirty="0" smtClean="0"/>
              <a:t>calories</a:t>
            </a:r>
            <a:r>
              <a:rPr lang="en-US" dirty="0" smtClean="0"/>
              <a:t> and few </a:t>
            </a:r>
            <a:r>
              <a:rPr lang="en-US" b="1" dirty="0" smtClean="0"/>
              <a:t>nutrients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Solid fats, and added sugars add calories to food, but few or no nutrients</a:t>
            </a:r>
          </a:p>
          <a:p>
            <a:r>
              <a:rPr lang="en-US" dirty="0" smtClean="0"/>
              <a:t>Small amounts are ok, but most </a:t>
            </a:r>
            <a:r>
              <a:rPr lang="en-US" smtClean="0"/>
              <a:t>people eat   too </a:t>
            </a:r>
            <a:r>
              <a:rPr lang="en-US" dirty="0" smtClean="0"/>
              <a:t>many</a:t>
            </a:r>
            <a:endParaRPr lang="en-US" dirty="0"/>
          </a:p>
        </p:txBody>
      </p:sp>
      <p:pic>
        <p:nvPicPr>
          <p:cNvPr id="4" name="Picture 3" descr="ca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895600"/>
            <a:ext cx="366426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/>
          <a:lstStyle/>
          <a:p>
            <a:r>
              <a:rPr lang="en-US" dirty="0" smtClean="0"/>
              <a:t>Eat the right amount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777317" cy="3508977"/>
          </a:xfrm>
        </p:spPr>
        <p:txBody>
          <a:bodyPr/>
          <a:lstStyle/>
          <a:p>
            <a:r>
              <a:rPr lang="en-US" dirty="0" smtClean="0"/>
              <a:t>Cook more often at home where you are in </a:t>
            </a:r>
            <a:r>
              <a:rPr lang="en-US" b="1" dirty="0" smtClean="0"/>
              <a:t>control</a:t>
            </a:r>
            <a:r>
              <a:rPr lang="en-US" dirty="0" smtClean="0"/>
              <a:t> of what’s in your food.</a:t>
            </a:r>
          </a:p>
          <a:p>
            <a:r>
              <a:rPr lang="en-US" dirty="0" smtClean="0"/>
              <a:t>Eat the right amount of </a:t>
            </a:r>
            <a:r>
              <a:rPr lang="en-US" b="1" dirty="0" smtClean="0"/>
              <a:t>calories</a:t>
            </a:r>
            <a:r>
              <a:rPr lang="en-US" dirty="0" smtClean="0"/>
              <a:t> for </a:t>
            </a:r>
            <a:r>
              <a:rPr lang="en-US" b="1" dirty="0" smtClean="0"/>
              <a:t>you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person’s calorie intake will vary depending on </a:t>
            </a:r>
            <a:r>
              <a:rPr lang="en-US" b="1" dirty="0" smtClean="0">
                <a:solidFill>
                  <a:schemeClr val="tx1"/>
                </a:solidFill>
              </a:rPr>
              <a:t>age, gender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1"/>
                </a:solidFill>
              </a:rPr>
              <a:t>activity level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teen heatl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962400"/>
            <a:ext cx="3295650" cy="22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6777317" cy="3508977"/>
          </a:xfrm>
        </p:spPr>
        <p:txBody>
          <a:bodyPr/>
          <a:lstStyle/>
          <a:p>
            <a:r>
              <a:rPr lang="en-US" dirty="0" smtClean="0"/>
              <a:t>Each food group provides some, but not all of the </a:t>
            </a:r>
            <a:r>
              <a:rPr lang="en-US" b="1" dirty="0" smtClean="0"/>
              <a:t>nutrients</a:t>
            </a:r>
            <a:r>
              <a:rPr lang="en-US" dirty="0" smtClean="0"/>
              <a:t> you need</a:t>
            </a:r>
          </a:p>
          <a:p>
            <a:r>
              <a:rPr lang="en-US" dirty="0" smtClean="0"/>
              <a:t>No one single </a:t>
            </a:r>
            <a:r>
              <a:rPr lang="en-US" b="1" dirty="0" smtClean="0"/>
              <a:t>food</a:t>
            </a:r>
            <a:r>
              <a:rPr lang="en-US" dirty="0" smtClean="0"/>
              <a:t> or food </a:t>
            </a:r>
            <a:r>
              <a:rPr lang="en-US" b="1" dirty="0" smtClean="0"/>
              <a:t>group</a:t>
            </a:r>
            <a:r>
              <a:rPr lang="en-US" dirty="0" smtClean="0"/>
              <a:t> can provide all nutrients</a:t>
            </a:r>
          </a:p>
          <a:p>
            <a:r>
              <a:rPr lang="en-US" dirty="0" smtClean="0"/>
              <a:t>Eating a </a:t>
            </a:r>
            <a:r>
              <a:rPr lang="en-US" b="1" dirty="0" smtClean="0"/>
              <a:t>variety</a:t>
            </a:r>
            <a:r>
              <a:rPr lang="en-US" dirty="0" smtClean="0"/>
              <a:t> ensures you get all the nutrients</a:t>
            </a:r>
            <a:endParaRPr lang="en-US" dirty="0"/>
          </a:p>
        </p:txBody>
      </p:sp>
      <p:pic>
        <p:nvPicPr>
          <p:cNvPr id="4" name="Picture 3" descr="vari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00400"/>
            <a:ext cx="382714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#1 Balance Calories</a:t>
            </a:r>
            <a:endParaRPr lang="en-US" dirty="0"/>
          </a:p>
        </p:txBody>
      </p:sp>
      <p:pic>
        <p:nvPicPr>
          <p:cNvPr id="1026" name="Picture 2" descr="C:\Users\ljohnson\AppData\Local\Microsoft\Windows\Temporary Internet Files\Content.IE5\1W35520N\MP90025537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229798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2057400"/>
            <a:ext cx="4038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Cook more often at home where you are in control of what’s in your food.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Eat the right amount of </a:t>
            </a:r>
            <a:r>
              <a:rPr lang="en-US" sz="2400" b="1" dirty="0">
                <a:solidFill>
                  <a:srgbClr val="3E3D2D"/>
                </a:solidFill>
              </a:rPr>
              <a:t>calories</a:t>
            </a:r>
            <a:r>
              <a:rPr lang="en-US" sz="2400" dirty="0">
                <a:solidFill>
                  <a:srgbClr val="3E3D2D"/>
                </a:solidFill>
              </a:rPr>
              <a:t> for you</a:t>
            </a:r>
            <a:r>
              <a:rPr lang="en-US" sz="2400" dirty="0" smtClean="0">
                <a:solidFill>
                  <a:srgbClr val="3E3D2D"/>
                </a:solidFill>
              </a:rPr>
              <a:t>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b="1" dirty="0" smtClean="0">
                <a:solidFill>
                  <a:srgbClr val="3E3D2D"/>
                </a:solidFill>
              </a:rPr>
              <a:t>EXERCISE </a:t>
            </a:r>
            <a:endParaRPr lang="en-US" sz="2400" b="1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#2 Enjoy Your Food But Eat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time to </a:t>
            </a:r>
            <a:r>
              <a:rPr lang="en-US" b="1" dirty="0" smtClean="0"/>
              <a:t>enjoy</a:t>
            </a:r>
            <a:r>
              <a:rPr lang="en-US" dirty="0" smtClean="0"/>
              <a:t> food, do not eat to fast</a:t>
            </a:r>
          </a:p>
          <a:p>
            <a:r>
              <a:rPr lang="en-US" dirty="0" smtClean="0"/>
              <a:t>Pay attention to </a:t>
            </a:r>
            <a:r>
              <a:rPr lang="en-US" b="1" dirty="0" smtClean="0"/>
              <a:t>hunger cues </a:t>
            </a:r>
            <a:r>
              <a:rPr lang="en-US" dirty="0" smtClean="0"/>
              <a:t>before, during, and after meals.  </a:t>
            </a:r>
            <a:endParaRPr lang="en-US" dirty="0"/>
          </a:p>
        </p:txBody>
      </p:sp>
      <p:pic>
        <p:nvPicPr>
          <p:cNvPr id="2051" name="Picture 3" descr="C:\Users\ljohnson\AppData\Local\Microsoft\Windows\Temporary Internet Files\Content.IE5\1W35520N\MP9004427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7162800" cy="2265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Avoid Oversized 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b="1" dirty="0" smtClean="0"/>
              <a:t>smaller</a:t>
            </a:r>
            <a:r>
              <a:rPr lang="en-US" dirty="0" smtClean="0"/>
              <a:t> plate, bowl, and glass</a:t>
            </a:r>
          </a:p>
          <a:p>
            <a:r>
              <a:rPr lang="en-US" dirty="0" smtClean="0"/>
              <a:t>When eating out choose a </a:t>
            </a:r>
            <a:r>
              <a:rPr lang="en-US" b="1" dirty="0" smtClean="0"/>
              <a:t>smaller</a:t>
            </a:r>
            <a:r>
              <a:rPr lang="en-US" dirty="0" smtClean="0"/>
              <a:t> size option share a dish, or take home part of your meal.</a:t>
            </a:r>
            <a:endParaRPr lang="en-US" dirty="0"/>
          </a:p>
        </p:txBody>
      </p:sp>
      <p:pic>
        <p:nvPicPr>
          <p:cNvPr id="3074" name="Picture 2" descr="C:\Users\ljohnson\AppData\Local\Microsoft\Windows\Temporary Internet Files\Content.IE5\5IRJ4DIC\MP9004318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#4 Eat more: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Vegetables</a:t>
            </a:r>
          </a:p>
          <a:p>
            <a:r>
              <a:rPr lang="en-US" dirty="0" smtClean="0"/>
              <a:t>Fruits</a:t>
            </a:r>
          </a:p>
          <a:p>
            <a:r>
              <a:rPr lang="en-US" dirty="0" smtClean="0"/>
              <a:t>Whole Grains</a:t>
            </a:r>
          </a:p>
          <a:p>
            <a:r>
              <a:rPr lang="en-US" dirty="0" smtClean="0"/>
              <a:t>Fat free or 1% milk</a:t>
            </a:r>
          </a:p>
          <a:p>
            <a:endParaRPr lang="en-US" dirty="0"/>
          </a:p>
          <a:p>
            <a:r>
              <a:rPr lang="en-US" dirty="0" smtClean="0"/>
              <a:t>These foods have more nutrients like </a:t>
            </a:r>
            <a:r>
              <a:rPr lang="en-US" b="1" dirty="0" smtClean="0"/>
              <a:t>fiber</a:t>
            </a:r>
            <a:r>
              <a:rPr lang="en-US" dirty="0" smtClean="0"/>
              <a:t>, calcium, Vitamin D, and Potassium.</a:t>
            </a:r>
          </a:p>
          <a:p>
            <a:r>
              <a:rPr lang="en-US" dirty="0" smtClean="0"/>
              <a:t>Make them the basis for meals and </a:t>
            </a:r>
            <a:r>
              <a:rPr lang="en-US" b="1" dirty="0" smtClean="0"/>
              <a:t>snacks</a:t>
            </a:r>
            <a:endParaRPr lang="en-US" b="1" dirty="0"/>
          </a:p>
        </p:txBody>
      </p:sp>
      <p:pic>
        <p:nvPicPr>
          <p:cNvPr id="4098" name="Picture 2" descr="C:\Users\ljohnson\AppData\Local\Microsoft\Windows\Temporary Internet Files\Content.IE5\P1HO6K12\MP9001779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85" y="1600200"/>
            <a:ext cx="3657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johnson\AppData\Local\Microsoft\Windows\Temporary Internet Files\Content.IE5\5IRJ4DIC\MP9004426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97" y="3048000"/>
            <a:ext cx="2593975" cy="12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#5 Make Half your plate Fruits and Vegetables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b="1" dirty="0" smtClean="0"/>
              <a:t>red, orange, and dark green </a:t>
            </a:r>
            <a:r>
              <a:rPr lang="en-US" dirty="0" smtClean="0"/>
              <a:t>vegetables like tomatoes, sweet potatoes, and broccoli.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b="1" dirty="0"/>
              <a:t>f</a:t>
            </a:r>
            <a:r>
              <a:rPr lang="en-US" b="1" dirty="0" smtClean="0"/>
              <a:t>ruits</a:t>
            </a:r>
            <a:r>
              <a:rPr lang="en-US" dirty="0" smtClean="0"/>
              <a:t> to meals as part of main or side dishes or as a dessert.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00600"/>
            <a:ext cx="225742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3467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#6 Switch to Fat-Free or Low-fat (1%) milk.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the same amount of </a:t>
            </a:r>
            <a:r>
              <a:rPr lang="en-US" b="1" dirty="0" smtClean="0"/>
              <a:t>calcium</a:t>
            </a:r>
            <a:r>
              <a:rPr lang="en-US" dirty="0" smtClean="0"/>
              <a:t> and other essential nutrients as whole milk, but fewer</a:t>
            </a:r>
            <a:r>
              <a:rPr lang="en-US" b="1" dirty="0" smtClean="0"/>
              <a:t> calories </a:t>
            </a:r>
            <a:r>
              <a:rPr lang="en-US" dirty="0" smtClean="0"/>
              <a:t>and less saturated fat. </a:t>
            </a:r>
            <a:endParaRPr lang="en-US" dirty="0"/>
          </a:p>
        </p:txBody>
      </p:sp>
      <p:pic>
        <p:nvPicPr>
          <p:cNvPr id="5122" name="Picture 2" descr="C:\Users\ljohnson\AppData\Local\Microsoft\Windows\Temporary Internet Files\Content.IE5\P1HO6K12\MP900448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50942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#7 Make Half Your Grains Whole Grains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eat more</a:t>
            </a:r>
            <a:r>
              <a:rPr lang="en-US" b="1" dirty="0" smtClean="0"/>
              <a:t> whole </a:t>
            </a:r>
            <a:r>
              <a:rPr lang="en-US" dirty="0" smtClean="0"/>
              <a:t>grains, substitute a whole grain product for a refined product. </a:t>
            </a:r>
          </a:p>
          <a:p>
            <a:r>
              <a:rPr lang="en-US" dirty="0" smtClean="0"/>
              <a:t>Eating whole wheat bread instead of white bread or brown rice instead of white rice.  </a:t>
            </a:r>
            <a:endParaRPr lang="en-US" dirty="0"/>
          </a:p>
        </p:txBody>
      </p:sp>
      <p:pic>
        <p:nvPicPr>
          <p:cNvPr id="6146" name="Picture 2" descr="C:\Users\ljohnson\AppData\Local\Microsoft\Windows\Temporary Internet Files\Content.IE5\5IRJ4DIC\MP9003137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6605"/>
            <a:ext cx="3657600" cy="20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</TotalTime>
  <Words>524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   10 Tips To</vt:lpstr>
      <vt:lpstr>PowerPoint Presentation</vt:lpstr>
      <vt:lpstr>#1 Balance Calories</vt:lpstr>
      <vt:lpstr>#2 Enjoy Your Food But Eat Less</vt:lpstr>
      <vt:lpstr>#3 Avoid Oversized Portions</vt:lpstr>
      <vt:lpstr>#4 Eat more:</vt:lpstr>
      <vt:lpstr>#5 Make Half your plate Fruits and Vegetables </vt:lpstr>
      <vt:lpstr>#6 Switch to Fat-Free or Low-fat (1%) milk.</vt:lpstr>
      <vt:lpstr>#7 Make Half Your Grains Whole Grains</vt:lpstr>
      <vt:lpstr>#8 Foods to Reduce</vt:lpstr>
      <vt:lpstr>#9 Compare Sodium in Foods</vt:lpstr>
      <vt:lpstr>#10 Drink water instead of sugary drinks</vt:lpstr>
      <vt:lpstr>Empty Calories</vt:lpstr>
      <vt:lpstr>Eat the right amount 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Laycee Johnson</dc:creator>
  <cp:lastModifiedBy>DSD</cp:lastModifiedBy>
  <cp:revision>27</cp:revision>
  <dcterms:created xsi:type="dcterms:W3CDTF">2011-11-16T19:05:28Z</dcterms:created>
  <dcterms:modified xsi:type="dcterms:W3CDTF">2013-10-28T18:00:09Z</dcterms:modified>
</cp:coreProperties>
</file>